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67"/>
  </p:notesMasterIdLst>
  <p:handoutMasterIdLst>
    <p:handoutMasterId r:id="rId68"/>
  </p:handoutMasterIdLst>
  <p:sldIdLst>
    <p:sldId id="259" r:id="rId5"/>
    <p:sldId id="257" r:id="rId6"/>
    <p:sldId id="272" r:id="rId7"/>
    <p:sldId id="273" r:id="rId8"/>
    <p:sldId id="274" r:id="rId9"/>
    <p:sldId id="281" r:id="rId10"/>
    <p:sldId id="306" r:id="rId11"/>
    <p:sldId id="307" r:id="rId12"/>
    <p:sldId id="308" r:id="rId13"/>
    <p:sldId id="276" r:id="rId14"/>
    <p:sldId id="331" r:id="rId15"/>
    <p:sldId id="277" r:id="rId16"/>
    <p:sldId id="332" r:id="rId17"/>
    <p:sldId id="333" r:id="rId18"/>
    <p:sldId id="334" r:id="rId19"/>
    <p:sldId id="339" r:id="rId20"/>
    <p:sldId id="337" r:id="rId21"/>
    <p:sldId id="338" r:id="rId22"/>
    <p:sldId id="283" r:id="rId23"/>
    <p:sldId id="335" r:id="rId24"/>
    <p:sldId id="319" r:id="rId25"/>
    <p:sldId id="318" r:id="rId26"/>
    <p:sldId id="317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6" r:id="rId50"/>
    <p:sldId id="295" r:id="rId51"/>
    <p:sldId id="303" r:id="rId52"/>
    <p:sldId id="304" r:id="rId53"/>
    <p:sldId id="297" r:id="rId54"/>
    <p:sldId id="298" r:id="rId55"/>
    <p:sldId id="299" r:id="rId56"/>
    <p:sldId id="300" r:id="rId57"/>
    <p:sldId id="301" r:id="rId58"/>
    <p:sldId id="305" r:id="rId59"/>
    <p:sldId id="309" r:id="rId60"/>
    <p:sldId id="310" r:id="rId61"/>
    <p:sldId id="311" r:id="rId62"/>
    <p:sldId id="312" r:id="rId63"/>
    <p:sldId id="313" r:id="rId64"/>
    <p:sldId id="302" r:id="rId65"/>
    <p:sldId id="269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F97AFB-BEBD-4D8A-8FE7-F5D9685F73F8}" v="1" dt="2021-11-25T01:40:21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63" d="100"/>
          <a:sy n="63" d="100"/>
        </p:scale>
        <p:origin x="12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1/17/2022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1/17/2022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1/17/2022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4" r:id="rId3"/>
    <p:sldLayoutId id="2147483675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ihong-chen/neural-collaborative-filtering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A8F93F-38E8-41AF-9499-8E4FCE42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3DCAA0-BAA9-4730-BCDD-18D450B3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V. </a:t>
            </a:r>
            <a:r>
              <a:rPr lang="en-HK" dirty="0" err="1"/>
              <a:t>Làm</a:t>
            </a:r>
            <a:r>
              <a:rPr lang="en-HK" dirty="0"/>
              <a:t> </a:t>
            </a:r>
            <a:r>
              <a:rPr lang="en-HK" dirty="0" err="1"/>
              <a:t>sạch</a:t>
            </a:r>
            <a:r>
              <a:rPr lang="en-HK" dirty="0"/>
              <a:t> </a:t>
            </a:r>
            <a:r>
              <a:rPr lang="en-HK" dirty="0" err="1"/>
              <a:t>và</a:t>
            </a:r>
            <a:r>
              <a:rPr lang="en-HK" dirty="0"/>
              <a:t> </a:t>
            </a:r>
            <a:r>
              <a:rPr lang="en-HK" dirty="0" err="1"/>
              <a:t>tiền</a:t>
            </a:r>
            <a:r>
              <a:rPr lang="en-HK" dirty="0"/>
              <a:t> </a:t>
            </a:r>
            <a:r>
              <a:rPr lang="en-HK" dirty="0" err="1"/>
              <a:t>xử</a:t>
            </a:r>
            <a:r>
              <a:rPr lang="en-HK" dirty="0"/>
              <a:t> </a:t>
            </a:r>
            <a:r>
              <a:rPr lang="en-HK" dirty="0" err="1"/>
              <a:t>lý</a:t>
            </a:r>
            <a:endParaRPr lang="en-H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39645-5773-4A27-B91C-C4216C7ACBF7}"/>
              </a:ext>
            </a:extLst>
          </p:cNvPr>
          <p:cNvSpPr txBox="1"/>
          <p:nvPr/>
        </p:nvSpPr>
        <p:spPr>
          <a:xfrm>
            <a:off x="235077" y="1085088"/>
            <a:ext cx="8673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vi-VN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Loại bỏ các hàng trùng nhau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vi-VN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Loại bỏ các hàng trong detail_list.csv có trường price &lt;= 0</a:t>
            </a: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HK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kiểm</a:t>
            </a: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</a:t>
            </a: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lệ</a:t>
            </a: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tách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tag, hay subcategories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item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HK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Chuyển</a:t>
            </a: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đổi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dạng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Unix Timestamp sang Datetime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endParaRPr lang="vi-VN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</a:t>
            </a:r>
            <a:r>
              <a:rPr lang="vi-VN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owercase các trường là string</a:t>
            </a:r>
            <a:endParaRPr lang="en-HK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Chuyển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đổi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userID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thành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index và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xoá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tên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gốc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Bảo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mật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thông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tin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người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dùng</a:t>
            </a:r>
            <a:endParaRPr lang="vi-VN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One-hot encoding </a:t>
            </a: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</a:t>
            </a:r>
            <a:r>
              <a:rPr lang="vi-VN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 ra các cột tương ứng với mỗi cột là</a:t>
            </a: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HK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trị</a:t>
            </a:r>
            <a:r>
              <a:rPr lang="vi-VN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category, giá trị của hàng i tại cột ấy sẽ là 1 nếu sản phẩm i thuộc vào category đó và là 0 nếu ngược lại</a:t>
            </a:r>
            <a:endParaRPr lang="en-HK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bước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tiền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tuỳ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vào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bài toán,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sẽ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được trình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bày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endParaRPr lang="en-HK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6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Phân tích &amp; Trực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dữ liệu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     </a:t>
            </a: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ADB7A06-E973-47AC-9188-A99AE7B0B45F}"/>
              </a:ext>
            </a:extLst>
          </p:cNvPr>
          <p:cNvSpPr txBox="1"/>
          <p:nvPr/>
        </p:nvSpPr>
        <p:spPr>
          <a:xfrm>
            <a:off x="1126982" y="4808065"/>
            <a:ext cx="7122938" cy="8309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Biểu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item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hãng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(</a:t>
            </a:r>
            <a:r>
              <a:rPr lang="en-US" sz="2400" dirty="0" err="1"/>
              <a:t>Trái</a:t>
            </a:r>
            <a:r>
              <a:rPr lang="en-US" sz="2400" dirty="0"/>
              <a:t>) và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trung</a:t>
            </a:r>
            <a:r>
              <a:rPr lang="en-US" sz="2400" dirty="0"/>
              <a:t> </a:t>
            </a:r>
            <a:r>
              <a:rPr lang="en-US" sz="2400" dirty="0" err="1"/>
              <a:t>bình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hang cùng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(</a:t>
            </a:r>
            <a:r>
              <a:rPr lang="en-US" sz="2400" dirty="0" err="1"/>
              <a:t>Phải</a:t>
            </a:r>
            <a:r>
              <a:rPr lang="en-US" sz="2400" dirty="0"/>
              <a:t>)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7CCAF89-6D71-434A-AD2D-3180BFDD1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220"/>
            <a:ext cx="4346897" cy="3433499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9E8CF2E-E3D2-46A6-9ECF-4C1EDBEBB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97" y="762000"/>
            <a:ext cx="4797103" cy="35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7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Phân tích &amp; Trực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dữ liệu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     </a:t>
            </a: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ADB7A06-E973-47AC-9188-A99AE7B0B45F}"/>
              </a:ext>
            </a:extLst>
          </p:cNvPr>
          <p:cNvSpPr txBox="1"/>
          <p:nvPr/>
        </p:nvSpPr>
        <p:spPr>
          <a:xfrm>
            <a:off x="3200400" y="5655735"/>
            <a:ext cx="2743200" cy="30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72008DB-8E9F-47D6-9EE3-1E151AF8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1" y="799845"/>
            <a:ext cx="7355840" cy="4387552"/>
          </a:xfrm>
          <a:prstGeom prst="rect">
            <a:avLst/>
          </a:prstGeom>
        </p:spPr>
      </p:pic>
      <p:sp>
        <p:nvSpPr>
          <p:cNvPr id="7" name="Hộp Văn bản 7">
            <a:extLst>
              <a:ext uri="{FF2B5EF4-FFF2-40B4-BE49-F238E27FC236}">
                <a16:creationId xmlns:a16="http://schemas.microsoft.com/office/drawing/2014/main" id="{0932C463-F6A3-4DDF-9E8F-AC8B1164C8EA}"/>
              </a:ext>
            </a:extLst>
          </p:cNvPr>
          <p:cNvSpPr txBox="1"/>
          <p:nvPr/>
        </p:nvSpPr>
        <p:spPr>
          <a:xfrm>
            <a:off x="1126982" y="5391237"/>
            <a:ext cx="7122938" cy="8309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Biểu </a:t>
            </a:r>
            <a:r>
              <a:rPr lang="en-US" sz="2400" dirty="0" err="1"/>
              <a:t>đồ</a:t>
            </a:r>
            <a:r>
              <a:rPr lang="en-US" sz="2400" dirty="0"/>
              <a:t> đối </a:t>
            </a:r>
            <a:r>
              <a:rPr lang="en-US" sz="2400" dirty="0" err="1"/>
              <a:t>chiếu</a:t>
            </a:r>
            <a:r>
              <a:rPr lang="en-US" sz="2400" dirty="0"/>
              <a:t> </a:t>
            </a:r>
            <a:r>
              <a:rPr lang="en-US" sz="2400" dirty="0" err="1"/>
              <a:t>tỉ</a:t>
            </a:r>
            <a:r>
              <a:rPr lang="en-US" sz="2400" dirty="0"/>
              <a:t> </a:t>
            </a:r>
            <a:r>
              <a:rPr lang="en-US" sz="2400" dirty="0" err="1"/>
              <a:t>lệ</a:t>
            </a:r>
            <a:r>
              <a:rPr lang="en-US" sz="2400" dirty="0"/>
              <a:t> rating trong dữ liệu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và </a:t>
            </a:r>
            <a:r>
              <a:rPr lang="en-US" sz="2400" dirty="0" err="1"/>
              <a:t>tỉ</a:t>
            </a:r>
            <a:r>
              <a:rPr lang="en-US" sz="2400" dirty="0"/>
              <a:t> </a:t>
            </a:r>
            <a:r>
              <a:rPr lang="en-US" sz="2400" dirty="0" err="1"/>
              <a:t>lệ</a:t>
            </a:r>
            <a:r>
              <a:rPr lang="en-US" sz="2400" dirty="0"/>
              <a:t> thực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kê</a:t>
            </a:r>
            <a:r>
              <a:rPr lang="en-US" sz="2400" dirty="0"/>
              <a:t> trên Tiki</a:t>
            </a:r>
          </a:p>
        </p:txBody>
      </p:sp>
    </p:spTree>
    <p:extLst>
      <p:ext uri="{BB962C8B-B14F-4D97-AF65-F5344CB8AC3E}">
        <p14:creationId xmlns:p14="http://schemas.microsoft.com/office/powerpoint/2010/main" val="150225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Phân tích &amp; Trực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dữ liệu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     </a:t>
            </a: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ADB7A06-E973-47AC-9188-A99AE7B0B45F}"/>
              </a:ext>
            </a:extLst>
          </p:cNvPr>
          <p:cNvSpPr txBox="1"/>
          <p:nvPr/>
        </p:nvSpPr>
        <p:spPr>
          <a:xfrm>
            <a:off x="3200400" y="5655735"/>
            <a:ext cx="2743200" cy="30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CA11DF78-B782-4D67-A9E0-A91985860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6" y="762000"/>
            <a:ext cx="3326242" cy="4546662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6E1C731F-1EFC-40EF-84AC-B8FCCB621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176" y="762000"/>
            <a:ext cx="4751140" cy="4546661"/>
          </a:xfrm>
          <a:prstGeom prst="rect">
            <a:avLst/>
          </a:prstGeom>
        </p:spPr>
      </p:pic>
      <p:sp>
        <p:nvSpPr>
          <p:cNvPr id="9" name="Hộp Văn bản 7">
            <a:extLst>
              <a:ext uri="{FF2B5EF4-FFF2-40B4-BE49-F238E27FC236}">
                <a16:creationId xmlns:a16="http://schemas.microsoft.com/office/drawing/2014/main" id="{E556A652-15CA-4CF2-9A4B-53CDE8CDC56D}"/>
              </a:ext>
            </a:extLst>
          </p:cNvPr>
          <p:cNvSpPr txBox="1"/>
          <p:nvPr/>
        </p:nvSpPr>
        <p:spPr>
          <a:xfrm>
            <a:off x="1010531" y="5509829"/>
            <a:ext cx="7122938" cy="8309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Biểu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 ra (</a:t>
            </a:r>
            <a:r>
              <a:rPr lang="en-US" sz="2400" dirty="0" err="1"/>
              <a:t>Trái</a:t>
            </a:r>
            <a:r>
              <a:rPr lang="en-US" sz="2400" dirty="0"/>
              <a:t>) và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với top 10 category (</a:t>
            </a:r>
            <a:r>
              <a:rPr lang="en-US" sz="2400" dirty="0" err="1"/>
              <a:t>Phải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789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Phân tích &amp; Trực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dữ liệu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     </a:t>
            </a: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ADB7A06-E973-47AC-9188-A99AE7B0B45F}"/>
              </a:ext>
            </a:extLst>
          </p:cNvPr>
          <p:cNvSpPr txBox="1"/>
          <p:nvPr/>
        </p:nvSpPr>
        <p:spPr>
          <a:xfrm>
            <a:off x="3200400" y="5655735"/>
            <a:ext cx="2743200" cy="30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9C9E3A6-9D07-4A98-9BBC-E4499542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005"/>
            <a:ext cx="4476432" cy="2935914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F643CB3C-2ADB-4216-9A9D-D004946CF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32" y="795088"/>
            <a:ext cx="4569965" cy="3615550"/>
          </a:xfrm>
          <a:prstGeom prst="rect">
            <a:avLst/>
          </a:prstGeom>
        </p:spPr>
      </p:pic>
      <p:sp>
        <p:nvSpPr>
          <p:cNvPr id="9" name="Hộp Văn bản 7">
            <a:extLst>
              <a:ext uri="{FF2B5EF4-FFF2-40B4-BE49-F238E27FC236}">
                <a16:creationId xmlns:a16="http://schemas.microsoft.com/office/drawing/2014/main" id="{AE85E753-E540-48C0-9A59-942728865C93}"/>
              </a:ext>
            </a:extLst>
          </p:cNvPr>
          <p:cNvSpPr txBox="1"/>
          <p:nvPr/>
        </p:nvSpPr>
        <p:spPr>
          <a:xfrm>
            <a:off x="1010531" y="5126741"/>
            <a:ext cx="7122938" cy="8309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Biểu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kê</a:t>
            </a:r>
            <a:r>
              <a:rPr lang="en-US" sz="2400" dirty="0"/>
              <a:t> thời </a:t>
            </a:r>
            <a:r>
              <a:rPr lang="en-US" sz="2400" dirty="0" err="1"/>
              <a:t>gian</a:t>
            </a:r>
            <a:r>
              <a:rPr lang="en-US" sz="2400" dirty="0"/>
              <a:t> review </a:t>
            </a:r>
            <a:r>
              <a:rPr lang="en-US" sz="2400" dirty="0" err="1"/>
              <a:t>theo</a:t>
            </a:r>
            <a:r>
              <a:rPr lang="en-US" sz="2400" dirty="0"/>
              <a:t> giờ (</a:t>
            </a:r>
            <a:r>
              <a:rPr lang="en-US" sz="2400" dirty="0" err="1"/>
              <a:t>Trái</a:t>
            </a:r>
            <a:r>
              <a:rPr lang="en-US" sz="2400" dirty="0"/>
              <a:t>) và ngày trong </a:t>
            </a:r>
            <a:r>
              <a:rPr lang="en-US" sz="2400" dirty="0" err="1"/>
              <a:t>tuần</a:t>
            </a:r>
            <a:r>
              <a:rPr lang="en-US" sz="2400" dirty="0"/>
              <a:t> (</a:t>
            </a:r>
            <a:r>
              <a:rPr lang="en-US" sz="2400" dirty="0" err="1"/>
              <a:t>Phải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813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Phân tích &amp; Trực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dữ liệu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     </a:t>
            </a: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ADB7A06-E973-47AC-9188-A99AE7B0B45F}"/>
              </a:ext>
            </a:extLst>
          </p:cNvPr>
          <p:cNvSpPr txBox="1"/>
          <p:nvPr/>
        </p:nvSpPr>
        <p:spPr>
          <a:xfrm>
            <a:off x="3200400" y="5655735"/>
            <a:ext cx="2743200" cy="30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5EE71-9678-42D4-8A0D-1EDC4AC4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1" y="646118"/>
            <a:ext cx="6593840" cy="4943648"/>
          </a:xfrm>
          <a:prstGeom prst="rect">
            <a:avLst/>
          </a:prstGeom>
        </p:spPr>
      </p:pic>
      <p:sp>
        <p:nvSpPr>
          <p:cNvPr id="9" name="Hộp Văn bản 7">
            <a:extLst>
              <a:ext uri="{FF2B5EF4-FFF2-40B4-BE49-F238E27FC236}">
                <a16:creationId xmlns:a16="http://schemas.microsoft.com/office/drawing/2014/main" id="{8F511852-1249-42D4-9E51-3C43E1B71807}"/>
              </a:ext>
            </a:extLst>
          </p:cNvPr>
          <p:cNvSpPr txBox="1"/>
          <p:nvPr/>
        </p:nvSpPr>
        <p:spPr>
          <a:xfrm>
            <a:off x="1010531" y="5640220"/>
            <a:ext cx="7122938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Biểu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item </a:t>
            </a:r>
            <a:r>
              <a:rPr lang="en-US" sz="2400" dirty="0" err="1"/>
              <a:t>theo</a:t>
            </a:r>
            <a:r>
              <a:rPr lang="en-US" sz="2400" dirty="0"/>
              <a:t> category</a:t>
            </a:r>
          </a:p>
        </p:txBody>
      </p:sp>
    </p:spTree>
    <p:extLst>
      <p:ext uri="{BB962C8B-B14F-4D97-AF65-F5344CB8AC3E}">
        <p14:creationId xmlns:p14="http://schemas.microsoft.com/office/powerpoint/2010/main" val="2952955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Phân tích &amp; Trực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dữ liệu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     </a:t>
            </a: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ADB7A06-E973-47AC-9188-A99AE7B0B45F}"/>
              </a:ext>
            </a:extLst>
          </p:cNvPr>
          <p:cNvSpPr txBox="1"/>
          <p:nvPr/>
        </p:nvSpPr>
        <p:spPr>
          <a:xfrm>
            <a:off x="3200400" y="5655735"/>
            <a:ext cx="2743200" cy="30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Hộp Văn bản 7">
            <a:extLst>
              <a:ext uri="{FF2B5EF4-FFF2-40B4-BE49-F238E27FC236}">
                <a16:creationId xmlns:a16="http://schemas.microsoft.com/office/drawing/2014/main" id="{8F511852-1249-42D4-9E51-3C43E1B71807}"/>
              </a:ext>
            </a:extLst>
          </p:cNvPr>
          <p:cNvSpPr txBox="1"/>
          <p:nvPr/>
        </p:nvSpPr>
        <p:spPr>
          <a:xfrm>
            <a:off x="6186856" y="1006478"/>
            <a:ext cx="2494669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Biểu </a:t>
            </a:r>
            <a:r>
              <a:rPr lang="en-US" sz="2400" dirty="0" err="1"/>
              <a:t>đồ</a:t>
            </a:r>
            <a:r>
              <a:rPr lang="en-US" sz="2400" dirty="0"/>
              <a:t> histogram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kê</a:t>
            </a:r>
            <a:r>
              <a:rPr lang="en-US" sz="2400" dirty="0"/>
              <a:t> review </a:t>
            </a:r>
            <a:r>
              <a:rPr lang="en-US" sz="2400" dirty="0" err="1"/>
              <a:t>theo</a:t>
            </a:r>
            <a:r>
              <a:rPr lang="en-US" sz="2400" dirty="0"/>
              <a:t>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DDEB4-F51E-4D80-8A04-907006BA51BD}"/>
              </a:ext>
            </a:extLst>
          </p:cNvPr>
          <p:cNvSpPr txBox="1"/>
          <p:nvPr/>
        </p:nvSpPr>
        <p:spPr>
          <a:xfrm>
            <a:off x="5943600" y="2346869"/>
            <a:ext cx="2981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1-15 items, con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giảm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dần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items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tăng</a:t>
            </a:r>
            <a:endParaRPr lang="en-H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H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Hầu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hết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1-2 item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DF7195-7291-4265-AB3C-42D3FED72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4" y="762000"/>
            <a:ext cx="5771652" cy="55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66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Phân tích &amp; Trực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dữ liệu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     </a:t>
            </a: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ADB7A06-E973-47AC-9188-A99AE7B0B45F}"/>
              </a:ext>
            </a:extLst>
          </p:cNvPr>
          <p:cNvSpPr txBox="1"/>
          <p:nvPr/>
        </p:nvSpPr>
        <p:spPr>
          <a:xfrm>
            <a:off x="3200400" y="5655735"/>
            <a:ext cx="2743200" cy="30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Hộp Văn bản 7">
            <a:extLst>
              <a:ext uri="{FF2B5EF4-FFF2-40B4-BE49-F238E27FC236}">
                <a16:creationId xmlns:a16="http://schemas.microsoft.com/office/drawing/2014/main" id="{8F511852-1249-42D4-9E51-3C43E1B71807}"/>
              </a:ext>
            </a:extLst>
          </p:cNvPr>
          <p:cNvSpPr txBox="1"/>
          <p:nvPr/>
        </p:nvSpPr>
        <p:spPr>
          <a:xfrm>
            <a:off x="6217919" y="1006478"/>
            <a:ext cx="2494669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Biểu </a:t>
            </a:r>
            <a:r>
              <a:rPr lang="en-US" sz="2400" dirty="0" err="1"/>
              <a:t>đồ</a:t>
            </a:r>
            <a:r>
              <a:rPr lang="en-US" sz="2400" dirty="0"/>
              <a:t> histogram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kê</a:t>
            </a:r>
            <a:r>
              <a:rPr lang="en-US" sz="2400" dirty="0"/>
              <a:t> review </a:t>
            </a:r>
            <a:r>
              <a:rPr lang="en-US" sz="2400" dirty="0" err="1"/>
              <a:t>theo</a:t>
            </a:r>
            <a:r>
              <a:rPr lang="en-US" sz="2400" dirty="0"/>
              <a:t> item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16B53-3CEC-4727-8916-33EA226BEB9D}"/>
              </a:ext>
            </a:extLst>
          </p:cNvPr>
          <p:cNvSpPr txBox="1"/>
          <p:nvPr/>
        </p:nvSpPr>
        <p:spPr>
          <a:xfrm>
            <a:off x="5838577" y="2353658"/>
            <a:ext cx="320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item có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1-100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endParaRPr lang="en-H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H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Ngoại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trừ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24% items có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100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item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còn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lại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ít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được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và xu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hướng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giảm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dần</a:t>
            </a:r>
            <a:endParaRPr lang="en-H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25AEB78-A033-4804-808F-6C04E6649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5770103" cy="543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56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B3291A60-88F7-4AE2-9172-F8CF2BE22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4" y="721360"/>
            <a:ext cx="4619094" cy="57625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Phân tích &amp; Trực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dữ liệu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     </a:t>
            </a:r>
            <a:endParaRPr lang="en-US" dirty="0"/>
          </a:p>
        </p:txBody>
      </p:sp>
      <p:sp>
        <p:nvSpPr>
          <p:cNvPr id="9" name="Hộp Văn bản 7">
            <a:extLst>
              <a:ext uri="{FF2B5EF4-FFF2-40B4-BE49-F238E27FC236}">
                <a16:creationId xmlns:a16="http://schemas.microsoft.com/office/drawing/2014/main" id="{8F511852-1249-42D4-9E51-3C43E1B71807}"/>
              </a:ext>
            </a:extLst>
          </p:cNvPr>
          <p:cNvSpPr txBox="1"/>
          <p:nvPr/>
        </p:nvSpPr>
        <p:spPr>
          <a:xfrm>
            <a:off x="5456746" y="1141052"/>
            <a:ext cx="3484880" cy="8309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Biểu </a:t>
            </a:r>
            <a:r>
              <a:rPr lang="en-US" sz="2400" dirty="0" err="1"/>
              <a:t>đồ</a:t>
            </a:r>
            <a:r>
              <a:rPr lang="en-US" sz="2400" dirty="0"/>
              <a:t> boxplot </a:t>
            </a:r>
            <a:r>
              <a:rPr lang="en-US" sz="2400" dirty="0" err="1"/>
              <a:t>cho</a:t>
            </a:r>
            <a:r>
              <a:rPr lang="en-US" sz="2400" dirty="0"/>
              <a:t> phân </a:t>
            </a:r>
            <a:r>
              <a:rPr lang="en-US" sz="2400" dirty="0" err="1"/>
              <a:t>bố</a:t>
            </a:r>
            <a:r>
              <a:rPr lang="en-US" sz="2400" dirty="0"/>
              <a:t> rating </a:t>
            </a:r>
            <a:r>
              <a:rPr lang="en-US" sz="2400" dirty="0" err="1"/>
              <a:t>theo</a:t>
            </a:r>
            <a:r>
              <a:rPr lang="en-US" sz="2400" dirty="0"/>
              <a:t> category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62D45-E2E5-4A74-B3A6-7375A54C43D5}"/>
              </a:ext>
            </a:extLst>
          </p:cNvPr>
          <p:cNvSpPr txBox="1"/>
          <p:nvPr/>
        </p:nvSpPr>
        <p:spPr>
          <a:xfrm>
            <a:off x="5456746" y="3811926"/>
            <a:ext cx="3484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Rating ở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category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đều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tập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trung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ở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mức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4-5</a:t>
            </a:r>
          </a:p>
        </p:txBody>
      </p:sp>
    </p:spTree>
    <p:extLst>
      <p:ext uri="{BB962C8B-B14F-4D97-AF65-F5344CB8AC3E}">
        <p14:creationId xmlns:p14="http://schemas.microsoft.com/office/powerpoint/2010/main" val="45112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VII. Bài toán </a:t>
            </a:r>
            <a:r>
              <a:rPr lang="en-HK" dirty="0" err="1"/>
              <a:t>dự</a:t>
            </a:r>
            <a:r>
              <a:rPr lang="en-HK" dirty="0"/>
              <a:t> </a:t>
            </a:r>
            <a:r>
              <a:rPr lang="en-HK" dirty="0" err="1"/>
              <a:t>đoán</a:t>
            </a:r>
            <a:r>
              <a:rPr lang="en-HK" dirty="0"/>
              <a:t> </a:t>
            </a:r>
            <a:r>
              <a:rPr lang="vi-VN" dirty="0"/>
              <a:t>lượt mua sản phẩm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vi-VN" sz="2400" b="1" dirty="0"/>
              <a:t>Tổng quan</a:t>
            </a:r>
          </a:p>
          <a:p>
            <a:pPr marL="0" indent="0">
              <a:buNone/>
            </a:pPr>
            <a:r>
              <a:rPr lang="en-US" sz="1800" dirty="0">
                <a:effectLst/>
              </a:rPr>
              <a:t>Metrics </a:t>
            </a:r>
            <a:r>
              <a:rPr lang="en-US" sz="1800" dirty="0" err="1">
                <a:effectLst/>
              </a:rPr>
              <a:t>đánh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gia</a:t>
            </a:r>
            <a:r>
              <a:rPr lang="en-US" sz="1800" dirty="0">
                <a:effectLst/>
              </a:rPr>
              <a:t>́ mà </a:t>
            </a:r>
            <a:r>
              <a:rPr lang="en-US" sz="1800" dirty="0" err="1">
                <a:effectLst/>
              </a:rPr>
              <a:t>nhóm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sử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dụng</a:t>
            </a:r>
            <a:r>
              <a:rPr lang="en-US" sz="1800" dirty="0">
                <a:effectLst/>
              </a:rPr>
              <a:t>: </a:t>
            </a:r>
            <a:r>
              <a:rPr lang="en-US" sz="1800" b="1" i="1" dirty="0">
                <a:effectLst/>
              </a:rPr>
              <a:t>Mean Absolute Error (MAE)</a:t>
            </a:r>
            <a:r>
              <a:rPr lang="en-US" sz="1800" dirty="0">
                <a:effectLst/>
              </a:rPr>
              <a:t> </a:t>
            </a:r>
            <a:r>
              <a:rPr lang="en-US" sz="1800" dirty="0" err="1">
                <a:effectLst/>
              </a:rPr>
              <a:t>hoặc</a:t>
            </a:r>
            <a:r>
              <a:rPr lang="en-US" sz="1800" dirty="0">
                <a:effectLst/>
              </a:rPr>
              <a:t> </a:t>
            </a:r>
            <a:r>
              <a:rPr lang="en-US" sz="1800" b="1" i="1" dirty="0">
                <a:effectLst/>
              </a:rPr>
              <a:t>Soft Interval Accuracy (SIA)</a:t>
            </a:r>
            <a:r>
              <a:rPr lang="en-US" sz="1800" dirty="0">
                <a:effectLst/>
              </a:rPr>
              <a:t> </a:t>
            </a:r>
            <a:endParaRPr lang="vi-VN" sz="1800" dirty="0">
              <a:effectLst/>
            </a:endParaRPr>
          </a:p>
          <a:p>
            <a:pPr marL="0" indent="0">
              <a:buNone/>
            </a:pPr>
            <a:r>
              <a:rPr lang="en-US" sz="1800" dirty="0" err="1">
                <a:effectLst/>
              </a:rPr>
              <a:t>Các</a:t>
            </a:r>
            <a:r>
              <a:rPr lang="en-US" sz="1800" dirty="0">
                <a:effectLst/>
              </a:rPr>
              <a:t> features </a:t>
            </a:r>
            <a:r>
              <a:rPr lang="en-US" sz="1800" dirty="0" err="1">
                <a:effectLst/>
              </a:rPr>
              <a:t>sư</a:t>
            </a:r>
            <a:r>
              <a:rPr lang="en-US" sz="1800" dirty="0">
                <a:effectLst/>
              </a:rPr>
              <a:t>̉ </a:t>
            </a:r>
            <a:r>
              <a:rPr lang="en-US" sz="1800" dirty="0" err="1">
                <a:effectLst/>
              </a:rPr>
              <a:t>dụng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cho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việc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dư</a:t>
            </a:r>
            <a:r>
              <a:rPr lang="en-US" sz="1800" dirty="0">
                <a:effectLst/>
              </a:rPr>
              <a:t>̣ </a:t>
            </a:r>
            <a:r>
              <a:rPr lang="en-US" sz="1800" dirty="0" err="1">
                <a:effectLst/>
              </a:rPr>
              <a:t>đoán</a:t>
            </a:r>
            <a:r>
              <a:rPr lang="en-US" sz="1800" dirty="0">
                <a:effectLst/>
              </a:rPr>
              <a:t>:</a:t>
            </a:r>
            <a:endParaRPr lang="vi-VN" sz="1800" dirty="0">
              <a:effectLst/>
            </a:endParaRPr>
          </a:p>
          <a:p>
            <a:pPr marL="0" indent="0">
              <a:buNone/>
            </a:pPr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2B0BC-15E4-4FF1-AE21-7965E7C6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34" y="2389631"/>
            <a:ext cx="2289934" cy="3960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70F2B-C12D-4DCD-8AE7-AE9606A19D2B}"/>
              </a:ext>
            </a:extLst>
          </p:cNvPr>
          <p:cNvSpPr txBox="1"/>
          <p:nvPr/>
        </p:nvSpPr>
        <p:spPr>
          <a:xfrm>
            <a:off x="4078224" y="2636839"/>
            <a:ext cx="4590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 sẽ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chia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dư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̃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liệu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thành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các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tập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train - validation - test set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̉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lê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̣: 60% - 20% - 20%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so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sánh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hiệu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giữa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phương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pháp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nhau</a:t>
            </a:r>
            <a:endParaRPr lang="vi-VN" sz="1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9200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349118" y="2421635"/>
            <a:ext cx="8445763" cy="936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400" dirty="0"/>
              <a:t>Báo </a:t>
            </a:r>
            <a:r>
              <a:rPr lang="en-US" sz="4400" dirty="0" err="1"/>
              <a:t>cáo</a:t>
            </a:r>
            <a:r>
              <a:rPr lang="en-US" sz="4400" dirty="0"/>
              <a:t> </a:t>
            </a:r>
            <a:r>
              <a:rPr lang="en-US" sz="4400" dirty="0" err="1"/>
              <a:t>cuối</a:t>
            </a:r>
            <a:r>
              <a:rPr lang="en-US" sz="4400" dirty="0"/>
              <a:t> kỳ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Tiki-Data Analysis &amp; Recommender System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34C1BB6-CDB1-4D22-B233-BCBEE677F74A}"/>
              </a:ext>
            </a:extLst>
          </p:cNvPr>
          <p:cNvSpPr txBox="1"/>
          <p:nvPr/>
        </p:nvSpPr>
        <p:spPr>
          <a:xfrm>
            <a:off x="572402" y="4526232"/>
            <a:ext cx="4294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Lê Thành Long   – 20194099</a:t>
            </a:r>
          </a:p>
          <a:p>
            <a:r>
              <a:rPr lang="en-US" sz="2400" dirty="0">
                <a:solidFill>
                  <a:srgbClr val="C00000"/>
                </a:solidFill>
              </a:rPr>
              <a:t>Ninh </a:t>
            </a:r>
            <a:r>
              <a:rPr lang="en-US" sz="2400" dirty="0" err="1">
                <a:solidFill>
                  <a:srgbClr val="C00000"/>
                </a:solidFill>
              </a:rPr>
              <a:t>Văn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Nghĩa</a:t>
            </a:r>
            <a:r>
              <a:rPr lang="en-US" sz="2400" dirty="0">
                <a:solidFill>
                  <a:srgbClr val="C00000"/>
                </a:solidFill>
              </a:rPr>
              <a:t> – 20190060</a:t>
            </a:r>
          </a:p>
          <a:p>
            <a:r>
              <a:rPr lang="en-US" sz="2400" dirty="0">
                <a:solidFill>
                  <a:srgbClr val="C00000"/>
                </a:solidFill>
              </a:rPr>
              <a:t>Lê </a:t>
            </a:r>
            <a:r>
              <a:rPr lang="en-US" sz="2400" dirty="0" err="1">
                <a:solidFill>
                  <a:srgbClr val="C00000"/>
                </a:solidFill>
              </a:rPr>
              <a:t>Đại</a:t>
            </a:r>
            <a:r>
              <a:rPr lang="en-US" sz="2400" dirty="0">
                <a:solidFill>
                  <a:srgbClr val="C00000"/>
                </a:solidFill>
              </a:rPr>
              <a:t> Thắng      – 20194166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VII. Bài toán </a:t>
            </a:r>
            <a:r>
              <a:rPr lang="en-HK" dirty="0" err="1"/>
              <a:t>dự</a:t>
            </a:r>
            <a:r>
              <a:rPr lang="en-HK" dirty="0"/>
              <a:t> </a:t>
            </a:r>
            <a:r>
              <a:rPr lang="en-HK" dirty="0" err="1"/>
              <a:t>đoán</a:t>
            </a:r>
            <a:r>
              <a:rPr lang="en-HK" dirty="0"/>
              <a:t> </a:t>
            </a:r>
            <a:r>
              <a:rPr lang="vi-VN" dirty="0"/>
              <a:t>lượt mua sản phẩm</a:t>
            </a:r>
            <a:endParaRPr lang="en-HK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6BA588A-94E3-4241-9130-77F5D693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649" y="2890194"/>
            <a:ext cx="3645468" cy="1359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53C0B-9F99-4477-A903-4D123803D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538" y="786837"/>
            <a:ext cx="8908923" cy="54589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ffectLst/>
              </a:rPr>
              <a:t>2. Random Forest Regression</a:t>
            </a:r>
            <a:endParaRPr lang="en-US" sz="1900" b="1" dirty="0"/>
          </a:p>
          <a:p>
            <a:pPr marL="0"/>
            <a:r>
              <a:rPr lang="en-US" sz="1900" dirty="0"/>
              <a:t>D</a:t>
            </a:r>
            <a:r>
              <a:rPr lang="en-US" sz="1900" dirty="0">
                <a:effectLst/>
              </a:rPr>
              <a:t>o </a:t>
            </a:r>
            <a:r>
              <a:rPr lang="en-US" sz="1900" dirty="0" err="1">
                <a:effectLst/>
              </a:rPr>
              <a:t>kết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quả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dự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đoán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có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thể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lên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đến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đơn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vị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nghìn</a:t>
            </a:r>
            <a:r>
              <a:rPr lang="en-US" sz="1900" dirty="0">
                <a:effectLst/>
              </a:rPr>
              <a:t>, ta </a:t>
            </a:r>
            <a:r>
              <a:rPr lang="en-US" sz="1900" dirty="0" err="1">
                <a:effectLst/>
              </a:rPr>
              <a:t>sử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dụng</a:t>
            </a:r>
            <a:r>
              <a:rPr lang="en-US" sz="1900" dirty="0">
                <a:effectLst/>
              </a:rPr>
              <a:t> MAE </a:t>
            </a:r>
            <a:r>
              <a:rPr lang="en-US" sz="1900" dirty="0" err="1">
                <a:effectLst/>
              </a:rPr>
              <a:t>thay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vì</a:t>
            </a:r>
            <a:r>
              <a:rPr lang="en-US" sz="1900" dirty="0">
                <a:effectLst/>
              </a:rPr>
              <a:t> MSE</a:t>
            </a:r>
          </a:p>
          <a:p>
            <a:pPr marL="0"/>
            <a:r>
              <a:rPr lang="en-US" sz="1900" dirty="0" err="1"/>
              <a:t>Nhóm</a:t>
            </a:r>
            <a:r>
              <a:rPr lang="en-US" sz="1900" dirty="0"/>
              <a:t> </a:t>
            </a:r>
            <a:r>
              <a:rPr lang="en-US" sz="1900" dirty="0" err="1"/>
              <a:t>tiếp</a:t>
            </a:r>
            <a:r>
              <a:rPr lang="en-US" sz="1900" dirty="0"/>
              <a:t> </a:t>
            </a:r>
            <a:r>
              <a:rPr lang="en-US" sz="1900" dirty="0" err="1"/>
              <a:t>tục</a:t>
            </a:r>
            <a:r>
              <a:rPr lang="en-US" sz="1900" dirty="0"/>
              <a:t> </a:t>
            </a:r>
            <a:r>
              <a:rPr lang="en-US" sz="1900" dirty="0" err="1"/>
              <a:t>xét</a:t>
            </a:r>
            <a:r>
              <a:rPr lang="en-US" sz="1900" dirty="0"/>
              <a:t> SIA</a:t>
            </a:r>
            <a:r>
              <a:rPr lang="en-US" sz="1900" dirty="0">
                <a:effectLst/>
              </a:rPr>
              <a:t> metric </a:t>
            </a:r>
            <a:r>
              <a:rPr lang="en-US" sz="1900" dirty="0" err="1">
                <a:effectLst/>
              </a:rPr>
              <a:t>với</a:t>
            </a:r>
            <a:r>
              <a:rPr lang="en-US" sz="1900" dirty="0">
                <a:effectLst/>
              </a:rPr>
              <a:t> epsilon </a:t>
            </a:r>
            <a:r>
              <a:rPr lang="en-US" sz="1900" dirty="0" err="1">
                <a:effectLst/>
              </a:rPr>
              <a:t>lần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lượt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là</a:t>
            </a:r>
            <a:r>
              <a:rPr lang="en-US" sz="1900" dirty="0">
                <a:effectLst/>
              </a:rPr>
              <a:t> 1000, 500, 200 </a:t>
            </a:r>
            <a:r>
              <a:rPr lang="en-US" sz="1900" dirty="0" err="1">
                <a:effectLst/>
              </a:rPr>
              <a:t>thì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đều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thấy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mô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hình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đạt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được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độ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chính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xác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tốt</a:t>
            </a:r>
            <a:r>
              <a:rPr lang="en-US" sz="1900" dirty="0">
                <a:effectLst/>
              </a:rPr>
              <a:t>. </a:t>
            </a:r>
            <a:r>
              <a:rPr lang="en-US" sz="1900" dirty="0" err="1">
                <a:effectLst/>
              </a:rPr>
              <a:t>Nhưng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khi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bỏ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đi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avg_rating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và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n_views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thì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mô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hình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tệ</a:t>
            </a:r>
            <a:r>
              <a:rPr lang="en-US" sz="1900" dirty="0">
                <a:effectLst/>
              </a:rPr>
              <a:t> </a:t>
            </a:r>
            <a:r>
              <a:rPr lang="en-US" sz="1900" dirty="0" err="1">
                <a:effectLst/>
              </a:rPr>
              <a:t>đi</a:t>
            </a:r>
            <a:r>
              <a:rPr lang="en-US" sz="1900" dirty="0"/>
              <a:t> </a:t>
            </a:r>
            <a:r>
              <a:rPr lang="en-US" sz="1900" dirty="0" err="1"/>
              <a:t>trông</a:t>
            </a:r>
            <a:r>
              <a:rPr lang="en-US" sz="1900" dirty="0"/>
              <a:t> </a:t>
            </a:r>
            <a:r>
              <a:rPr lang="en-US" sz="1900" dirty="0" err="1"/>
              <a:t>thấy</a:t>
            </a:r>
            <a:endParaRPr lang="en-US" sz="1900" b="1" dirty="0"/>
          </a:p>
          <a:p>
            <a:pPr marL="0"/>
            <a:endParaRPr lang="en-US" sz="1900" b="1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D77759C-080F-47DC-86F2-D1D1545C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8" y="3295320"/>
            <a:ext cx="4629092" cy="1909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EF703CA1-308C-4455-82A5-9ED1E7850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49" y="4576409"/>
            <a:ext cx="3626336" cy="1359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4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VII. </a:t>
            </a:r>
            <a:r>
              <a:rPr lang="en-HK" dirty="0" err="1"/>
              <a:t>Bài</a:t>
            </a:r>
            <a:r>
              <a:rPr lang="en-HK" dirty="0"/>
              <a:t> </a:t>
            </a:r>
            <a:r>
              <a:rPr lang="en-HK" dirty="0" err="1"/>
              <a:t>toán</a:t>
            </a:r>
            <a:r>
              <a:rPr lang="en-HK" dirty="0"/>
              <a:t> </a:t>
            </a:r>
            <a:r>
              <a:rPr lang="en-HK" dirty="0" err="1"/>
              <a:t>dự</a:t>
            </a:r>
            <a:r>
              <a:rPr lang="en-HK" dirty="0"/>
              <a:t> </a:t>
            </a:r>
            <a:r>
              <a:rPr lang="en-HK" dirty="0" err="1"/>
              <a:t>đoán</a:t>
            </a:r>
            <a:r>
              <a:rPr lang="en-HK" dirty="0"/>
              <a:t> </a:t>
            </a:r>
            <a:r>
              <a:rPr lang="vi-VN" dirty="0"/>
              <a:t>lượt mua sản phẩm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sz="2400" b="1" dirty="0"/>
              <a:t>3. </a:t>
            </a:r>
            <a:r>
              <a:rPr lang="vi-VN" sz="2400" b="1" dirty="0">
                <a:effectLst/>
              </a:rPr>
              <a:t>Linear Regression chỉ sử dụng các numerical features</a:t>
            </a:r>
          </a:p>
          <a:p>
            <a:pPr marL="0" indent="0">
              <a:buNone/>
            </a:pPr>
            <a:endParaRPr lang="vi-VN" sz="1800" dirty="0"/>
          </a:p>
          <a:p>
            <a:pPr marL="0" indent="0">
              <a:buNone/>
            </a:pPr>
            <a:endParaRPr lang="vi-VN" sz="1800" dirty="0"/>
          </a:p>
          <a:p>
            <a:pPr marL="0" indent="0">
              <a:buNone/>
            </a:pPr>
            <a:endParaRPr lang="vi-VN" sz="1800" dirty="0"/>
          </a:p>
          <a:p>
            <a:pPr marL="0" indent="0">
              <a:buNone/>
            </a:pPr>
            <a:endParaRPr lang="vi-VN" sz="1800" dirty="0"/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vi-VN" sz="1800" dirty="0">
                <a:effectLst/>
              </a:rPr>
              <a:t>Linear Regression có SIA thấp hơn so với Random Forest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vi-VN" sz="1800" dirty="0">
                <a:effectLst/>
              </a:rPr>
              <a:t>MAE trên tập val và tập test cao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vi-VN" sz="1800" dirty="0">
                <a:effectLst/>
              </a:rPr>
              <a:t>Sau khi tìm hiểu thì thấy một vài hệ số của feature có giá trị cao 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vi-VN" sz="1800" dirty="0">
                <a:effectLst/>
              </a:rPr>
              <a:t>Ta sẽ sử dụng L2 Regularization (Ridge), tinh chỉnh hyperparameter α bằng GridSearch trên tập val để giới hạn giá trị của các hệ số</a:t>
            </a:r>
          </a:p>
          <a:p>
            <a:pPr marL="0" indent="0">
              <a:buNone/>
            </a:pPr>
            <a:endParaRPr lang="vi-V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54FA4-E1CF-44EF-8FE3-6C175C8EE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18" y="1354217"/>
            <a:ext cx="5754802" cy="1462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6154E-FCC7-42DE-9704-25296B548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98" y="4770567"/>
            <a:ext cx="5754803" cy="153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94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VII. </a:t>
            </a:r>
            <a:r>
              <a:rPr lang="en-HK" dirty="0" err="1"/>
              <a:t>Bài</a:t>
            </a:r>
            <a:r>
              <a:rPr lang="en-HK" dirty="0"/>
              <a:t> </a:t>
            </a:r>
            <a:r>
              <a:rPr lang="en-HK" dirty="0" err="1"/>
              <a:t>toán</a:t>
            </a:r>
            <a:r>
              <a:rPr lang="en-HK" dirty="0"/>
              <a:t> </a:t>
            </a:r>
            <a:r>
              <a:rPr lang="en-HK" dirty="0" err="1"/>
              <a:t>dự</a:t>
            </a:r>
            <a:r>
              <a:rPr lang="en-HK" dirty="0"/>
              <a:t> </a:t>
            </a:r>
            <a:r>
              <a:rPr lang="en-HK" dirty="0" err="1"/>
              <a:t>đoán</a:t>
            </a:r>
            <a:r>
              <a:rPr lang="en-HK" dirty="0"/>
              <a:t> </a:t>
            </a:r>
            <a:r>
              <a:rPr lang="vi-VN" dirty="0"/>
              <a:t>lượt mua sản phẩm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sz="2400" b="1" dirty="0"/>
              <a:t>3. </a:t>
            </a:r>
            <a:r>
              <a:rPr lang="vi-VN" sz="2400" b="1" dirty="0">
                <a:effectLst/>
              </a:rPr>
              <a:t>Linear Regression sử dụng Mean Encodeing</a:t>
            </a:r>
          </a:p>
          <a:p>
            <a:pPr marL="0" indent="0">
              <a:buNone/>
            </a:pPr>
            <a:endParaRPr lang="vi-VN" sz="1800" dirty="0"/>
          </a:p>
          <a:p>
            <a:pPr marL="0" indent="0">
              <a:buNone/>
            </a:pPr>
            <a:endParaRPr lang="vi-VN" sz="1800" dirty="0"/>
          </a:p>
          <a:p>
            <a:pPr marL="0" indent="0">
              <a:buNone/>
            </a:pPr>
            <a:endParaRPr lang="vi-VN" sz="1800" dirty="0"/>
          </a:p>
          <a:p>
            <a:pPr marL="0" indent="0">
              <a:buNone/>
            </a:pPr>
            <a:endParaRPr lang="vi-VN" sz="1800" dirty="0"/>
          </a:p>
          <a:p>
            <a:pPr marL="0" indent="0">
              <a:buNone/>
            </a:pPr>
            <a:endParaRPr lang="vi-VN" sz="1800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800" dirty="0"/>
              <a:t>K</a:t>
            </a:r>
            <a:r>
              <a:rPr lang="vi-VN" sz="1800" dirty="0">
                <a:effectLst/>
              </a:rPr>
              <a:t>ết quả trên tập train xấp xỉ trên val và test (ngược lại với Random Forest train thấp hơn nhiều)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800" dirty="0">
                <a:effectLst/>
              </a:rPr>
              <a:t>Có thể do Linear Regression chưa phù hợp với tập dữ liệu (Linear Regression có thể dự đoán giá trị âm),</a:t>
            </a:r>
            <a:r>
              <a:rPr lang="vi-VN" sz="1800" b="1" dirty="0">
                <a:effectLst/>
              </a:rPr>
              <a:t> </a:t>
            </a:r>
            <a:r>
              <a:rPr lang="vi-VN" sz="1800" dirty="0">
                <a:effectLst/>
              </a:rPr>
              <a:t>đặc biệt là đối với các categorical feature</a:t>
            </a:r>
            <a:endParaRPr lang="en-HK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B768C-4765-4029-906D-30A9FD4A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19" y="1360096"/>
            <a:ext cx="6477561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20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VII. </a:t>
            </a:r>
            <a:r>
              <a:rPr lang="en-HK" dirty="0" err="1"/>
              <a:t>Bài</a:t>
            </a:r>
            <a:r>
              <a:rPr lang="en-HK" dirty="0"/>
              <a:t> </a:t>
            </a:r>
            <a:r>
              <a:rPr lang="en-HK" dirty="0" err="1"/>
              <a:t>toán</a:t>
            </a:r>
            <a:r>
              <a:rPr lang="en-HK" dirty="0"/>
              <a:t> </a:t>
            </a:r>
            <a:r>
              <a:rPr lang="en-HK" dirty="0" err="1"/>
              <a:t>dự</a:t>
            </a:r>
            <a:r>
              <a:rPr lang="en-HK" dirty="0"/>
              <a:t> </a:t>
            </a:r>
            <a:r>
              <a:rPr lang="en-HK" dirty="0" err="1"/>
              <a:t>đoán</a:t>
            </a:r>
            <a:r>
              <a:rPr lang="en-HK" dirty="0"/>
              <a:t> </a:t>
            </a:r>
            <a:r>
              <a:rPr lang="vi-VN" dirty="0"/>
              <a:t>lượt mua sản phẩm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400" b="1" dirty="0"/>
              <a:t>4. </a:t>
            </a:r>
            <a:r>
              <a:rPr lang="vi-VN" sz="2400" b="1" dirty="0">
                <a:effectLst/>
              </a:rPr>
              <a:t>Neural Network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vi-VN" sz="1800" dirty="0"/>
              <a:t>C</a:t>
            </a:r>
            <a:r>
              <a:rPr lang="vi-VN" sz="1800" dirty="0">
                <a:effectLst/>
              </a:rPr>
              <a:t>huẩn hóa các features theo phương pháp Z-score normalization: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vi-VN" sz="1800" dirty="0">
                <a:effectLst/>
              </a:rPr>
              <a:t>Input Vector -&gt; FC(32 units) + ReLU -&gt; FC(64 units) + ReLU -&gt; Output (1 unit) + ReLU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vi-VN" sz="1800" dirty="0">
                <a:effectLst/>
              </a:rPr>
              <a:t>Sử dụng ReLU activation thay vì Linear do ta muốn các giá trị dự đoán không âm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vi-VN" sz="1800" dirty="0">
                <a:effectLst/>
              </a:rPr>
              <a:t>Weights mỗi layer dùng L2-Regularization với α =0.1 để hạn chế overfitting</a:t>
            </a:r>
            <a:endParaRPr lang="en-HK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DA546-A93D-4EBD-9F16-480D2DFF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39" y="3130213"/>
            <a:ext cx="7972321" cy="23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9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VII. </a:t>
            </a:r>
            <a:r>
              <a:rPr lang="en-HK" dirty="0" err="1"/>
              <a:t>Bài</a:t>
            </a:r>
            <a:r>
              <a:rPr lang="en-HK" dirty="0"/>
              <a:t> </a:t>
            </a:r>
            <a:r>
              <a:rPr lang="en-HK" dirty="0" err="1"/>
              <a:t>toán</a:t>
            </a:r>
            <a:r>
              <a:rPr lang="en-HK" dirty="0"/>
              <a:t> </a:t>
            </a:r>
            <a:r>
              <a:rPr lang="en-HK" dirty="0" err="1"/>
              <a:t>dự</a:t>
            </a:r>
            <a:r>
              <a:rPr lang="en-HK" dirty="0"/>
              <a:t> </a:t>
            </a:r>
            <a:r>
              <a:rPr lang="en-HK" dirty="0" err="1"/>
              <a:t>đoán</a:t>
            </a:r>
            <a:r>
              <a:rPr lang="en-HK" dirty="0"/>
              <a:t> </a:t>
            </a:r>
            <a:r>
              <a:rPr lang="vi-VN" dirty="0"/>
              <a:t>lượt mua sản phẩm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400" b="1" dirty="0"/>
              <a:t>5. </a:t>
            </a:r>
            <a:r>
              <a:rPr lang="vi-VN" sz="2400" b="1" dirty="0">
                <a:effectLst/>
              </a:rPr>
              <a:t>Kết luận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r>
              <a:rPr lang="vi-VN" sz="2000" dirty="0">
                <a:effectLst/>
              </a:rPr>
              <a:t>Các sản phẩm có lượt bán thấp (91.4% dưới 1000). Do đó giới hạn sai số dự đoán (epsilon) thấp sẽ giúp đánh giá khách quan, phù hợp với bài toán -&gt; chọn metric SIA-200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000" dirty="0">
                <a:effectLst/>
              </a:rPr>
              <a:t>Đối với Neural Network, Onehot Encoding cho kết quả hợp lý hơn Mean Encoding cho các categorical features.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effectLst/>
              </a:rPr>
              <a:t>2 mô hình tốt nhất là Random Forest và Neural Network. </a:t>
            </a:r>
            <a:r>
              <a:rPr lang="vi-VN" sz="2000" i="1" dirty="0">
                <a:effectLst/>
              </a:rPr>
              <a:t>Tuy nhiên</a:t>
            </a:r>
            <a:r>
              <a:rPr lang="vi-VN" sz="2000" dirty="0">
                <a:effectLst/>
              </a:rPr>
              <a:t> Neural Network </a:t>
            </a:r>
            <a:r>
              <a:rPr lang="vi-VN" sz="2000" i="1" dirty="0">
                <a:effectLst/>
              </a:rPr>
              <a:t>train lâu</a:t>
            </a:r>
            <a:r>
              <a:rPr lang="vi-VN" sz="2000" dirty="0">
                <a:effectLst/>
              </a:rPr>
              <a:t> hơn nhiều.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L</a:t>
            </a:r>
            <a:r>
              <a:rPr lang="vi-VN" sz="2000" dirty="0">
                <a:effectLst/>
              </a:rPr>
              <a:t>oại bỏ </a:t>
            </a:r>
            <a:r>
              <a:rPr lang="vi-VN" sz="2000" i="1" dirty="0">
                <a:effectLst/>
              </a:rPr>
              <a:t>numerical avg_rating và n_reviews</a:t>
            </a:r>
            <a:r>
              <a:rPr lang="vi-VN" sz="2000" dirty="0">
                <a:effectLst/>
              </a:rPr>
              <a:t> thì hiệu quả giảm và SIA-200 rất thấp. Chứng tỏ khi mua hàng giá trị avg_rating và n_reviews ảnh hưởng tới quyết định có mua sản phẩm hay không.</a:t>
            </a:r>
          </a:p>
          <a:p>
            <a:endParaRPr lang="vi-VN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1603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</a:t>
            </a:r>
            <a:r>
              <a:rPr lang="vi-VN" dirty="0"/>
              <a:t>I</a:t>
            </a:r>
            <a:r>
              <a:rPr lang="en-HK" dirty="0"/>
              <a:t>. </a:t>
            </a:r>
            <a:r>
              <a:rPr lang="en-HK" dirty="0" err="1"/>
              <a:t>Bài</a:t>
            </a:r>
            <a:r>
              <a:rPr lang="en-HK" dirty="0"/>
              <a:t> </a:t>
            </a:r>
            <a:r>
              <a:rPr lang="en-HK" dirty="0" err="1"/>
              <a:t>toán</a:t>
            </a:r>
            <a:r>
              <a:rPr lang="en-HK" dirty="0"/>
              <a:t> </a:t>
            </a:r>
            <a:r>
              <a:rPr lang="en-HK" dirty="0" err="1"/>
              <a:t>dự</a:t>
            </a:r>
            <a:r>
              <a:rPr lang="en-HK" dirty="0"/>
              <a:t> </a:t>
            </a:r>
            <a:r>
              <a:rPr lang="en-HK" dirty="0" err="1"/>
              <a:t>đoán</a:t>
            </a:r>
            <a:r>
              <a:rPr lang="en-HK" dirty="0"/>
              <a:t> </a:t>
            </a:r>
            <a:r>
              <a:rPr lang="vi-VN" dirty="0"/>
              <a:t>rating</a:t>
            </a:r>
            <a:endParaRPr lang="en-H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116DFF3-BC38-42E6-9FB9-96252AA6B59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457200" indent="-457200">
                  <a:buAutoNum type="arabicPeriod"/>
                </a:pPr>
                <a:r>
                  <a:rPr lang="vi-VN" sz="2400" b="1" dirty="0">
                    <a:effectLst/>
                  </a:rPr>
                  <a:t>Phương pháp phân rã ma trận (matrix factorization)</a:t>
                </a:r>
              </a:p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vi-VN" sz="2000" dirty="0">
                    <a:effectLst/>
                  </a:rPr>
                  <a:t>R là ma trận user-item, xấp xỉ ma trận này bằng tích 2 ma trận ẩn P và Q.</a:t>
                </a:r>
              </a:p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vi-VN" sz="2000" dirty="0">
                    <a:effectLst/>
                  </a:rPr>
                  <a:t>Khi đó:</a:t>
                </a:r>
              </a:p>
              <a:p>
                <a:pPr marL="514350" lvl="1" indent="-285750" algn="just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HK" sz="2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20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vi-VN" sz="2000" dirty="0">
                  <a:effectLst/>
                </a:endParaRPr>
              </a:p>
              <a:p>
                <a:pPr marL="514350" lvl="1" indent="-285750" algn="just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vi-VN" sz="2000" dirty="0">
                    <a:effectLst/>
                  </a:rPr>
                  <a:t>Với điểm rating người dùng u đánh giá sản phẩm i ta có: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HK" sz="2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sz="2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2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Sup>
                      <m:sSubSupPr>
                        <m:ctrlP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HK" sz="2000" b="0" dirty="0">
                  <a:effectLst/>
                </a:endParaRPr>
              </a:p>
              <a:p>
                <a:pPr marL="514350" lvl="1" indent="-285750" algn="just">
                  <a:lnSpc>
                    <a:spcPct val="150000"/>
                  </a:lnSpc>
                  <a:spcBef>
                    <a:spcPts val="0"/>
                  </a:spcBef>
                  <a:buFont typeface="Courier New" panose="02070309020205020404" pitchFamily="49" charset="0"/>
                  <a:buChar char="o"/>
                </a:pPr>
                <a:r>
                  <a:rPr lang="vi-VN" sz="2000" dirty="0"/>
                  <a:t>H</a:t>
                </a:r>
                <a:r>
                  <a:rPr lang="vi-VN" sz="2000" dirty="0">
                    <a:effectLst/>
                  </a:rPr>
                  <a:t>àng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vi-VN" sz="2000" dirty="0">
                    <a:effectLst/>
                  </a:rPr>
                  <a:t> của P chứa độ yêu thích của người dùng u với các đặc trưng của 1 sản phẩm</a:t>
                </a:r>
              </a:p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vi-VN" sz="2000" dirty="0"/>
                  <a:t>H</a:t>
                </a:r>
                <a:r>
                  <a:rPr lang="vi-VN" sz="2000" dirty="0">
                    <a:effectLst/>
                  </a:rPr>
                  <a:t>àng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vi-VN" sz="2000" dirty="0">
                    <a:effectLst/>
                  </a:rPr>
                  <a:t> của Q chứa độ sở hữu các đặc trưng như tiêu đề, miêu tả, hình ảnh</a:t>
                </a:r>
              </a:p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vi-VN" sz="2000" dirty="0"/>
                  <a:t>B</a:t>
                </a:r>
                <a:r>
                  <a:rPr lang="vi-VN" sz="2000" dirty="0">
                    <a:effectLst/>
                  </a:rPr>
                  <a:t>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HK" sz="2000" b="0" i="1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vi-VN" sz="2000" dirty="0">
                    <a:effectLst/>
                  </a:rPr>
                  <a:t> là trung bình cộng rating những sản phẩm mà người ấy mua</a:t>
                </a:r>
              </a:p>
              <a:p>
                <a:pPr marL="0" indent="0">
                  <a:buNone/>
                </a:pPr>
                <a:endParaRPr lang="vi-VN" sz="1800" dirty="0">
                  <a:effectLst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116DFF3-BC38-42E6-9FB9-96252AA6B5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125" t="-1663" r="-77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866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</a:t>
            </a:r>
            <a:r>
              <a:rPr lang="vi-VN" dirty="0"/>
              <a:t>I</a:t>
            </a:r>
            <a:r>
              <a:rPr lang="en-HK" dirty="0"/>
              <a:t>. </a:t>
            </a:r>
            <a:r>
              <a:rPr lang="en-HK" dirty="0" err="1"/>
              <a:t>Bài</a:t>
            </a:r>
            <a:r>
              <a:rPr lang="en-HK" dirty="0"/>
              <a:t> </a:t>
            </a:r>
            <a:r>
              <a:rPr lang="en-HK" dirty="0" err="1"/>
              <a:t>toán</a:t>
            </a:r>
            <a:r>
              <a:rPr lang="en-HK" dirty="0"/>
              <a:t> </a:t>
            </a:r>
            <a:r>
              <a:rPr lang="en-HK" dirty="0" err="1"/>
              <a:t>dự</a:t>
            </a:r>
            <a:r>
              <a:rPr lang="en-HK" dirty="0"/>
              <a:t> </a:t>
            </a:r>
            <a:r>
              <a:rPr lang="en-HK" dirty="0" err="1"/>
              <a:t>đoán</a:t>
            </a:r>
            <a:r>
              <a:rPr lang="en-HK" dirty="0"/>
              <a:t> </a:t>
            </a:r>
            <a:r>
              <a:rPr lang="vi-VN" dirty="0"/>
              <a:t>rating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vi-VN" sz="2400" b="1" dirty="0">
                <a:effectLst/>
              </a:rPr>
              <a:t>Phương pháp phân rã ma trận (matrix factorization)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i="1" dirty="0">
                <a:effectLst/>
              </a:rPr>
              <a:t>lamda=0</a:t>
            </a:r>
            <a:r>
              <a:rPr lang="vi-VN" sz="1800" b="1" i="1" dirty="0"/>
              <a:t>:</a:t>
            </a:r>
            <a:r>
              <a:rPr lang="vi-VN" sz="1800" dirty="0">
                <a:effectLst/>
              </a:rPr>
              <a:t> chính xác thấp trên cả train và test. </a:t>
            </a:r>
            <a:r>
              <a:rPr lang="vi-VN" sz="1800" dirty="0"/>
              <a:t>B</a:t>
            </a:r>
            <a:r>
              <a:rPr lang="vi-VN" sz="1800" dirty="0">
                <a:effectLst/>
              </a:rPr>
              <a:t>ỏ hiệu chỉnh l2 khiến mô hình học kém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i="1" dirty="0">
                <a:effectLst/>
              </a:rPr>
              <a:t>Lamda&gt;0</a:t>
            </a:r>
            <a:r>
              <a:rPr lang="vi-VN" sz="1800" dirty="0">
                <a:effectLst/>
              </a:rPr>
              <a:t> chính xác khá tốt, val và test lệch nhau ít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i="1" dirty="0">
                <a:effectLst/>
              </a:rPr>
              <a:t>lamda=0.1, 0.5, 1</a:t>
            </a:r>
            <a:r>
              <a:rPr lang="vi-VN" sz="1800" dirty="0">
                <a:effectLst/>
              </a:rPr>
              <a:t> kết quả gần như nhau -&gt; chọn </a:t>
            </a:r>
            <a:r>
              <a:rPr lang="vi-VN" sz="1800" b="1" i="1" dirty="0">
                <a:effectLst/>
              </a:rPr>
              <a:t>lamda=0.5</a:t>
            </a:r>
            <a:endParaRPr lang="vi-VN" sz="1800" dirty="0">
              <a:effectLst/>
            </a:endParaRPr>
          </a:p>
          <a:p>
            <a:pPr marL="0" indent="0">
              <a:buNone/>
            </a:pPr>
            <a:endParaRPr lang="vi-VN" sz="18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0B6E37-2C7B-45ED-B0ED-D63446EF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52" y="2853381"/>
            <a:ext cx="5067704" cy="1173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EB2A4-106D-4C00-828C-493CBC7C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51" y="4055253"/>
            <a:ext cx="5067704" cy="1105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59994D-EB8C-4004-B983-2C4D24234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751" y="5160722"/>
            <a:ext cx="5030604" cy="11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VII</a:t>
            </a:r>
            <a:r>
              <a:rPr lang="vi-VN"/>
              <a:t>I</a:t>
            </a:r>
            <a:r>
              <a:rPr lang="en-HK"/>
              <a:t>. Bài toán dự đoán </a:t>
            </a:r>
            <a:r>
              <a:rPr lang="vi-VN"/>
              <a:t>rating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vi-VN" sz="2400" b="1" dirty="0">
                <a:effectLst/>
              </a:rPr>
              <a:t>Phương pháp phân rã ma trận (matrix factorization)</a:t>
            </a:r>
          </a:p>
          <a:p>
            <a:pPr marL="0" indent="0">
              <a:buNone/>
            </a:pPr>
            <a:endParaRPr lang="vi-VN" sz="1800" dirty="0">
              <a:effectLst/>
            </a:endParaRPr>
          </a:p>
          <a:p>
            <a:pPr marL="0" indent="0">
              <a:buNone/>
            </a:pPr>
            <a:endParaRPr lang="vi-VN" sz="18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AB78B-9DD4-44FD-A1DC-E9B8AB7F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72" y="1457597"/>
            <a:ext cx="5008277" cy="39428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8D61EE-88D0-489C-B055-3D33CE25E965}"/>
              </a:ext>
            </a:extLst>
          </p:cNvPr>
          <p:cNvSpPr txBox="1"/>
          <p:nvPr/>
        </p:nvSpPr>
        <p:spPr>
          <a:xfrm>
            <a:off x="337351" y="2969889"/>
            <a:ext cx="356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chọn </a:t>
            </a:r>
            <a:r>
              <a:rPr lang="vi-VN" sz="1800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learning_rate = 0.75</a:t>
            </a:r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21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VII</a:t>
            </a:r>
            <a:r>
              <a:rPr lang="vi-VN"/>
              <a:t>I</a:t>
            </a:r>
            <a:r>
              <a:rPr lang="en-HK"/>
              <a:t>. Bài toán dự đoán </a:t>
            </a:r>
            <a:r>
              <a:rPr lang="vi-VN"/>
              <a:t>rating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400" b="1" dirty="0">
                <a:effectLst/>
              </a:rPr>
              <a:t>2. GMF - Generalized Matrix Factorization</a:t>
            </a:r>
          </a:p>
          <a:p>
            <a:pPr marL="0" indent="0">
              <a:buNone/>
            </a:pPr>
            <a:r>
              <a:rPr lang="vi-VN" sz="2200" b="1" dirty="0">
                <a:effectLst/>
              </a:rPr>
              <a:t>Mô hình</a:t>
            </a:r>
            <a:endParaRPr lang="vi-VN" sz="2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vi-VN" sz="1800" dirty="0">
                <a:effectLst/>
              </a:rPr>
              <a:t>Mạng con GMF tương tự như cấu trúc ở phương pháp Matrix Factorization với 2 ma trận ẩn user embedding và item embedding với size lần lượt là </a:t>
            </a:r>
            <a:r>
              <a:rPr lang="vi-VN" sz="1800" b="1" i="1" dirty="0">
                <a:effectLst/>
              </a:rPr>
              <a:t>(num_users + 1) * latent_dim và (num_items + 1) * latent_dim</a:t>
            </a:r>
            <a:endParaRPr lang="vi-VN" sz="1800" dirty="0">
              <a:effectLst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i="1" dirty="0">
                <a:effectLst/>
              </a:rPr>
              <a:t>Vì sao lại cộng 1 trong num_users và num_items: </a:t>
            </a:r>
            <a:r>
              <a:rPr lang="vi-VN" sz="1800" dirty="0">
                <a:effectLst/>
              </a:rPr>
              <a:t>khi đầu vào là 1 user hoặc item mới không có trong hệ thống thì user hoặc item đó mang giá trị là </a:t>
            </a:r>
            <a:r>
              <a:rPr lang="vi-VN" sz="1800" b="1" i="1" dirty="0">
                <a:effectLst/>
              </a:rPr>
              <a:t>&lt;OOV&gt;(Tương tự như 1 từ không tồn tại trong từ điển)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r>
              <a:rPr lang="vi-VN" sz="1800" dirty="0">
                <a:effectLst/>
              </a:rPr>
              <a:t>Sau khi tạo 2 ma trận ẩn, làm dãn 2 ma trận này, tính tích, cho qua 1 lớp </a:t>
            </a:r>
            <a:r>
              <a:rPr lang="vi-VN" sz="1800" b="1" i="1" dirty="0">
                <a:effectLst/>
              </a:rPr>
              <a:t>Dense size 1</a:t>
            </a:r>
            <a:r>
              <a:rPr lang="vi-VN" sz="1800" dirty="0">
                <a:effectLst/>
              </a:rPr>
              <a:t> và đó là điểm rating được predict.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</a:endParaRPr>
          </a:p>
          <a:p>
            <a:pPr marL="0" indent="0">
              <a:buNone/>
            </a:pPr>
            <a:endParaRPr lang="vi-VN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3960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VII</a:t>
            </a:r>
            <a:r>
              <a:rPr lang="vi-VN"/>
              <a:t>I</a:t>
            </a:r>
            <a:r>
              <a:rPr lang="en-HK"/>
              <a:t>. Bài toán dự đoán </a:t>
            </a:r>
            <a:r>
              <a:rPr lang="vi-VN"/>
              <a:t>rating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400" b="1" dirty="0">
                <a:effectLst/>
              </a:rPr>
              <a:t>2. GMF - Generalized Matrix Factorization</a:t>
            </a:r>
          </a:p>
          <a:p>
            <a:pPr marL="0" indent="0">
              <a:buNone/>
            </a:pPr>
            <a:r>
              <a:rPr lang="vi-VN" sz="2200" b="1" dirty="0">
                <a:effectLst/>
              </a:rPr>
              <a:t>Mô hình</a:t>
            </a:r>
            <a:endParaRPr lang="vi-VN" sz="2200" dirty="0">
              <a:effectLst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</a:endParaRPr>
          </a:p>
          <a:p>
            <a:pPr marL="0" indent="0">
              <a:buNone/>
            </a:pPr>
            <a:endParaRPr lang="vi-VN" sz="18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20B09-5259-4D4F-99DC-5C5C915B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05" y="1694538"/>
            <a:ext cx="3782990" cy="45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6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C103B-3B14-47FD-B27A-539DF6BF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52AF-3353-423A-9F44-92C8786D8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8"/>
            <a:ext cx="8178292" cy="4408551"/>
          </a:xfrm>
        </p:spPr>
        <p:txBody>
          <a:bodyPr/>
          <a:lstStyle/>
          <a:p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r>
              <a:rPr lang="en-HK" dirty="0"/>
              <a:t> </a:t>
            </a:r>
            <a:r>
              <a:rPr lang="en-HK" dirty="0" err="1"/>
              <a:t>trên</a:t>
            </a:r>
            <a:r>
              <a:rPr lang="en-HK" dirty="0"/>
              <a:t> </a:t>
            </a:r>
            <a:r>
              <a:rPr lang="en-HK" dirty="0" err="1"/>
              <a:t>các</a:t>
            </a:r>
            <a:r>
              <a:rPr lang="en-HK" dirty="0"/>
              <a:t> </a:t>
            </a:r>
            <a:r>
              <a:rPr lang="en-HK" dirty="0" err="1"/>
              <a:t>sàn</a:t>
            </a:r>
            <a:r>
              <a:rPr lang="en-HK" dirty="0"/>
              <a:t> </a:t>
            </a:r>
            <a:r>
              <a:rPr lang="en-HK" dirty="0" err="1"/>
              <a:t>thương</a:t>
            </a:r>
            <a:r>
              <a:rPr lang="en-HK" dirty="0"/>
              <a:t> </a:t>
            </a:r>
            <a:r>
              <a:rPr lang="en-HK" dirty="0" err="1"/>
              <a:t>mại</a:t>
            </a:r>
            <a:r>
              <a:rPr lang="en-HK" dirty="0"/>
              <a:t> </a:t>
            </a:r>
            <a:r>
              <a:rPr lang="en-HK" dirty="0" err="1"/>
              <a:t>điện</a:t>
            </a:r>
            <a:r>
              <a:rPr lang="en-HK" dirty="0"/>
              <a:t> </a:t>
            </a:r>
            <a:r>
              <a:rPr lang="en-HK" dirty="0" err="1"/>
              <a:t>tử</a:t>
            </a:r>
            <a:r>
              <a:rPr lang="en-HK" dirty="0"/>
              <a:t> </a:t>
            </a:r>
            <a:r>
              <a:rPr lang="en-HK" dirty="0" err="1"/>
              <a:t>rất</a:t>
            </a:r>
            <a:r>
              <a:rPr lang="en-HK" dirty="0"/>
              <a:t> </a:t>
            </a:r>
            <a:r>
              <a:rPr lang="en-HK" dirty="0" err="1"/>
              <a:t>phong</a:t>
            </a:r>
            <a:r>
              <a:rPr lang="en-HK" dirty="0"/>
              <a:t> </a:t>
            </a:r>
            <a:r>
              <a:rPr lang="en-HK" dirty="0" err="1"/>
              <a:t>phú</a:t>
            </a:r>
            <a:r>
              <a:rPr lang="en-HK" dirty="0"/>
              <a:t> và có </a:t>
            </a:r>
            <a:r>
              <a:rPr lang="en-HK" dirty="0" err="1"/>
              <a:t>thể</a:t>
            </a:r>
            <a:r>
              <a:rPr lang="en-HK" dirty="0"/>
              <a:t> </a:t>
            </a:r>
            <a:r>
              <a:rPr lang="en-HK" dirty="0" err="1"/>
              <a:t>khai</a:t>
            </a:r>
            <a:r>
              <a:rPr lang="en-HK" dirty="0"/>
              <a:t> </a:t>
            </a:r>
            <a:r>
              <a:rPr lang="en-HK" dirty="0" err="1"/>
              <a:t>thác</a:t>
            </a:r>
            <a:r>
              <a:rPr lang="en-HK" dirty="0"/>
              <a:t> </a:t>
            </a:r>
            <a:r>
              <a:rPr lang="en-HK" dirty="0" err="1"/>
              <a:t>sử</a:t>
            </a:r>
            <a:r>
              <a:rPr lang="en-HK" dirty="0"/>
              <a:t> </a:t>
            </a:r>
            <a:r>
              <a:rPr lang="en-HK" dirty="0" err="1"/>
              <a:t>dụng</a:t>
            </a:r>
            <a:r>
              <a:rPr lang="en-HK" dirty="0"/>
              <a:t> </a:t>
            </a:r>
            <a:r>
              <a:rPr lang="en-HK" dirty="0" err="1"/>
              <a:t>cho</a:t>
            </a:r>
            <a:r>
              <a:rPr lang="en-HK" dirty="0"/>
              <a:t> </a:t>
            </a:r>
            <a:r>
              <a:rPr lang="en-HK" dirty="0" err="1"/>
              <a:t>nhiều</a:t>
            </a:r>
            <a:r>
              <a:rPr lang="en-HK" dirty="0"/>
              <a:t> bài toán</a:t>
            </a:r>
          </a:p>
          <a:p>
            <a:r>
              <a:rPr lang="en-HK" dirty="0" err="1"/>
              <a:t>Trong</a:t>
            </a:r>
            <a:r>
              <a:rPr lang="en-HK" dirty="0"/>
              <a:t> project </a:t>
            </a:r>
            <a:r>
              <a:rPr lang="en-HK" dirty="0" err="1"/>
              <a:t>này</a:t>
            </a:r>
            <a:r>
              <a:rPr lang="en-HK" dirty="0"/>
              <a:t>, </a:t>
            </a:r>
            <a:r>
              <a:rPr lang="en-HK" dirty="0" err="1"/>
              <a:t>nhóm</a:t>
            </a:r>
            <a:r>
              <a:rPr lang="en-HK" dirty="0"/>
              <a:t> </a:t>
            </a:r>
            <a:r>
              <a:rPr lang="en-HK" dirty="0" err="1"/>
              <a:t>khai</a:t>
            </a:r>
            <a:r>
              <a:rPr lang="en-HK" dirty="0"/>
              <a:t> </a:t>
            </a:r>
            <a:r>
              <a:rPr lang="en-HK" dirty="0" err="1"/>
              <a:t>thác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r>
              <a:rPr lang="en-HK" dirty="0"/>
              <a:t> </a:t>
            </a:r>
            <a:r>
              <a:rPr lang="en-HK" dirty="0" err="1"/>
              <a:t>từ</a:t>
            </a:r>
            <a:r>
              <a:rPr lang="en-HK" dirty="0"/>
              <a:t> Tiki </a:t>
            </a:r>
            <a:r>
              <a:rPr lang="en-HK" dirty="0" err="1"/>
              <a:t>để</a:t>
            </a:r>
            <a:r>
              <a:rPr lang="en-HK" dirty="0"/>
              <a:t> </a:t>
            </a:r>
            <a:r>
              <a:rPr lang="en-HK" dirty="0" err="1"/>
              <a:t>giải</a:t>
            </a:r>
            <a:r>
              <a:rPr lang="en-HK" dirty="0"/>
              <a:t> </a:t>
            </a:r>
            <a:r>
              <a:rPr lang="en-HK" dirty="0" err="1"/>
              <a:t>quyết</a:t>
            </a:r>
            <a:r>
              <a:rPr lang="en-HK" dirty="0"/>
              <a:t> bài toán </a:t>
            </a:r>
            <a:r>
              <a:rPr lang="en-HK" dirty="0" err="1"/>
              <a:t>về</a:t>
            </a:r>
            <a:r>
              <a:rPr lang="en-HK" dirty="0"/>
              <a:t>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E36F24-D985-4F27-9CED-5D97D86B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I. </a:t>
            </a:r>
            <a:r>
              <a:rPr lang="en-HK" dirty="0" err="1"/>
              <a:t>Đặt</a:t>
            </a:r>
            <a:r>
              <a:rPr lang="en-HK" dirty="0"/>
              <a:t> </a:t>
            </a:r>
            <a:r>
              <a:rPr lang="en-HK" dirty="0" err="1"/>
              <a:t>vấn</a:t>
            </a:r>
            <a:r>
              <a:rPr lang="en-HK" dirty="0"/>
              <a:t> </a:t>
            </a:r>
            <a:r>
              <a:rPr lang="en-HK" dirty="0" err="1"/>
              <a:t>đề</a:t>
            </a:r>
            <a:r>
              <a:rPr lang="en-H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0479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VII</a:t>
            </a:r>
            <a:r>
              <a:rPr lang="vi-VN"/>
              <a:t>I</a:t>
            </a:r>
            <a:r>
              <a:rPr lang="en-HK"/>
              <a:t>. Bài toán dự đoán </a:t>
            </a:r>
            <a:r>
              <a:rPr lang="vi-VN"/>
              <a:t>rating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400" b="1" dirty="0">
                <a:effectLst/>
              </a:rPr>
              <a:t>2. GMF - Generalized Matrix Factorization</a:t>
            </a:r>
          </a:p>
          <a:p>
            <a:pPr marL="0" indent="0">
              <a:buNone/>
            </a:pPr>
            <a:r>
              <a:rPr lang="vi-VN" sz="2200" b="1" dirty="0">
                <a:effectLst/>
              </a:rPr>
              <a:t>           Đánh giá</a:t>
            </a:r>
            <a:endParaRPr lang="vi-VN" sz="2200" dirty="0">
              <a:effectLst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</a:endParaRPr>
          </a:p>
          <a:p>
            <a:pPr marL="0" indent="0">
              <a:buNone/>
            </a:pPr>
            <a:endParaRPr lang="vi-VN" sz="18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1FEE1D-8126-451B-B9EC-4EE244DD6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443" y="1310446"/>
            <a:ext cx="5592480" cy="1325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A52976-414F-4C03-B8BE-46B3A176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15" y="2770336"/>
            <a:ext cx="4907851" cy="3567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C1606-8C91-470A-91B8-BEF32CFABE41}"/>
              </a:ext>
            </a:extLst>
          </p:cNvPr>
          <p:cNvSpPr txBox="1"/>
          <p:nvPr/>
        </p:nvSpPr>
        <p:spPr>
          <a:xfrm>
            <a:off x="5587490" y="3483933"/>
            <a:ext cx="3251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 xét:</a:t>
            </a:r>
            <a:r>
              <a:rPr lang="vi-VN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GMF tệ hơn matrix factorization. Mô hình bị overfit quá nặng do chưa có nhiều </a:t>
            </a:r>
            <a:r>
              <a:rPr lang="vi-VN" sz="1800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 phi tuyến của mạng neural network</a:t>
            </a:r>
            <a:endParaRPr lang="vi-VN" sz="18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604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VII</a:t>
            </a:r>
            <a:r>
              <a:rPr lang="vi-VN"/>
              <a:t>I</a:t>
            </a:r>
            <a:r>
              <a:rPr lang="en-HK"/>
              <a:t>. Bài toán dự đoán </a:t>
            </a:r>
            <a:r>
              <a:rPr lang="vi-VN"/>
              <a:t>rating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400" b="1" dirty="0"/>
              <a:t>3</a:t>
            </a:r>
            <a:r>
              <a:rPr lang="vi-VN" sz="2400" b="1" dirty="0">
                <a:effectLst/>
              </a:rPr>
              <a:t>. MLP - Multilayer perceptron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effectLst/>
              </a:rPr>
              <a:t>Mô hình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vi-VN" sz="2000" dirty="0">
              <a:effectLst/>
            </a:endParaRPr>
          </a:p>
          <a:p>
            <a:pPr marL="0" indent="0">
              <a:buNone/>
            </a:pPr>
            <a:endParaRPr lang="vi-VN" sz="1800" dirty="0">
              <a:effectLst/>
            </a:endParaRPr>
          </a:p>
          <a:p>
            <a:pPr marL="0" indent="0">
              <a:buNone/>
            </a:pPr>
            <a:endParaRPr lang="vi-VN" sz="18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0088-773E-4D01-ACF9-29B768A4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649" y="762000"/>
            <a:ext cx="3543274" cy="5658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955283-DD3D-4005-BAB2-DF4390893A02}"/>
              </a:ext>
            </a:extLst>
          </p:cNvPr>
          <p:cNvSpPr txBox="1"/>
          <p:nvPr/>
        </p:nvSpPr>
        <p:spPr>
          <a:xfrm>
            <a:off x="328474" y="1988597"/>
            <a:ext cx="4793942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MLP là 1 mạng neural network đa tầng, cũng như GMF tạo ra 2 ma trận ẩn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 qua ma trận ẩn thì flatten 2 ma trận này và concatenate chúng lại với nhau.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Xây dụng neural network có </a:t>
            </a:r>
            <a:r>
              <a:rPr lang="vi-VN" sz="1800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num_layer </a:t>
            </a:r>
            <a:r>
              <a:rPr lang="vi-VN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 hàm kích hoạt là </a:t>
            </a:r>
            <a:r>
              <a:rPr lang="vi-VN" sz="1800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relu</a:t>
            </a:r>
            <a:endParaRPr lang="vi-VN" sz="18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Lớp cuối cùng là </a:t>
            </a:r>
            <a:r>
              <a:rPr lang="vi-VN" sz="1800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Dense size 1 </a:t>
            </a:r>
            <a:r>
              <a:rPr lang="vi-VN" sz="18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 rating dự đoán</a:t>
            </a:r>
          </a:p>
        </p:txBody>
      </p:sp>
    </p:spTree>
    <p:extLst>
      <p:ext uri="{BB962C8B-B14F-4D97-AF65-F5344CB8AC3E}">
        <p14:creationId xmlns:p14="http://schemas.microsoft.com/office/powerpoint/2010/main" val="2971665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VII</a:t>
            </a:r>
            <a:r>
              <a:rPr lang="vi-VN"/>
              <a:t>I</a:t>
            </a:r>
            <a:r>
              <a:rPr lang="en-HK"/>
              <a:t>. Bài toán dự đoán </a:t>
            </a:r>
            <a:r>
              <a:rPr lang="vi-VN"/>
              <a:t>rating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400" b="1" dirty="0"/>
              <a:t>3</a:t>
            </a:r>
            <a:r>
              <a:rPr lang="vi-VN" sz="2400" b="1" dirty="0">
                <a:effectLst/>
              </a:rPr>
              <a:t>. MLP - Multilayer perceptron</a:t>
            </a:r>
          </a:p>
          <a:p>
            <a:pPr marL="0" indent="0">
              <a:buNone/>
            </a:pPr>
            <a:r>
              <a:rPr lang="vi-VN" sz="2200" b="1" dirty="0">
                <a:effectLst/>
              </a:rPr>
              <a:t>           Đánh giá</a:t>
            </a:r>
            <a:endParaRPr lang="vi-VN" sz="2200" dirty="0">
              <a:effectLst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</a:endParaRPr>
          </a:p>
          <a:p>
            <a:pPr marL="0" indent="0">
              <a:buNone/>
            </a:pPr>
            <a:endParaRPr lang="vi-VN" sz="18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C1606-8C91-470A-91B8-BEF32CFABE41}"/>
              </a:ext>
            </a:extLst>
          </p:cNvPr>
          <p:cNvSpPr txBox="1"/>
          <p:nvPr/>
        </p:nvSpPr>
        <p:spPr>
          <a:xfrm>
            <a:off x="5594257" y="3529584"/>
            <a:ext cx="2976106" cy="1664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 xét: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Tốt hơn </a:t>
            </a:r>
            <a:r>
              <a:rPr lang="vi-VN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Matrix Factorization. </a:t>
            </a:r>
            <a:r>
              <a:rPr lang="vi-V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 sử dụng mạng neural ta đã thấy tính phi tuyến hiệu quả như thế nào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FA7C4-918A-4051-91A4-4C102FDE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424" y="1347371"/>
            <a:ext cx="6016901" cy="1422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BD436-4BF2-4B0E-8D14-535DE10A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7" y="2752602"/>
            <a:ext cx="4675167" cy="35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6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VII</a:t>
            </a:r>
            <a:r>
              <a:rPr lang="vi-VN"/>
              <a:t>I</a:t>
            </a:r>
            <a:r>
              <a:rPr lang="en-HK"/>
              <a:t>. Bài toán dự đoán </a:t>
            </a:r>
            <a:r>
              <a:rPr lang="vi-VN"/>
              <a:t>rating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400" b="1" dirty="0">
                <a:effectLst/>
              </a:rPr>
              <a:t>4. Áp dụng cả GMF và MLP</a:t>
            </a:r>
          </a:p>
          <a:p>
            <a:pPr marL="0" indent="0">
              <a:buNone/>
            </a:pPr>
            <a:r>
              <a:rPr lang="vi-VN" sz="2000" b="1" dirty="0">
                <a:effectLst/>
              </a:rPr>
              <a:t>Mô hình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vi-VN" sz="2000" dirty="0">
              <a:effectLst/>
            </a:endParaRPr>
          </a:p>
          <a:p>
            <a:pPr marL="0" indent="0">
              <a:buNone/>
            </a:pPr>
            <a:endParaRPr lang="vi-VN" sz="1800" dirty="0">
              <a:effectLst/>
            </a:endParaRPr>
          </a:p>
          <a:p>
            <a:pPr marL="0" indent="0">
              <a:buNone/>
            </a:pPr>
            <a:endParaRPr lang="vi-VN" sz="18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761-730A-4740-B573-7E9ED23A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302657"/>
            <a:ext cx="3834042" cy="2793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4ADA4-893C-422B-9904-1EF4B869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913" y="1830016"/>
            <a:ext cx="4590439" cy="40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34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34AE9-78B4-4702-8073-1BA705D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63F63-3F34-4F6C-8851-3CCD24A8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VII</a:t>
            </a:r>
            <a:r>
              <a:rPr lang="vi-VN"/>
              <a:t>I</a:t>
            </a:r>
            <a:r>
              <a:rPr lang="en-HK"/>
              <a:t>. Bài toán dự đoán </a:t>
            </a:r>
            <a:r>
              <a:rPr lang="vi-VN"/>
              <a:t>rating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6DFF3-BC38-42E6-9FB9-96252AA6B5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400" b="1" dirty="0"/>
              <a:t>3</a:t>
            </a:r>
            <a:r>
              <a:rPr lang="vi-VN" sz="2400" b="1" dirty="0">
                <a:effectLst/>
              </a:rPr>
              <a:t>. MLP - Multilayer perceptron</a:t>
            </a:r>
          </a:p>
          <a:p>
            <a:pPr marL="0" indent="0">
              <a:buNone/>
            </a:pPr>
            <a:r>
              <a:rPr lang="vi-VN" sz="2200" b="1" dirty="0">
                <a:effectLst/>
              </a:rPr>
              <a:t>           Đánh giá</a:t>
            </a:r>
            <a:endParaRPr lang="vi-VN" sz="2200" dirty="0">
              <a:effectLst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vi-VN" sz="1800" dirty="0">
              <a:effectLst/>
            </a:endParaRPr>
          </a:p>
          <a:p>
            <a:pPr marL="0" indent="0">
              <a:buNone/>
            </a:pPr>
            <a:endParaRPr lang="vi-VN" sz="18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C1606-8C91-470A-91B8-BEF32CFABE41}"/>
              </a:ext>
            </a:extLst>
          </p:cNvPr>
          <p:cNvSpPr txBox="1"/>
          <p:nvPr/>
        </p:nvSpPr>
        <p:spPr>
          <a:xfrm>
            <a:off x="5594258" y="3154539"/>
            <a:ext cx="2976106" cy="2610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 xét: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 sử dụng cả GMF và NLP mặc dù hiệu quả hơn </a:t>
            </a:r>
            <a:r>
              <a:rPr lang="vi-VN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Matrix Factorization</a:t>
            </a:r>
            <a:r>
              <a:rPr lang="vi-VN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nhưng chỉ như MLP. Để mô hình học tốt các đặc trưng ẩn nên cải thiện các tham số ở NLP</a:t>
            </a:r>
            <a:endParaRPr lang="vi-V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FA7C4-918A-4051-91A4-4C102FDE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424" y="1347371"/>
            <a:ext cx="6016901" cy="1422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4FB66-2EEC-4F2F-A91C-160A8566D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38" y="2825519"/>
            <a:ext cx="4685532" cy="35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38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C81E6-B231-469E-A3D3-0872AA5E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8ABCBF-9614-40B1-BCA7-1E33E7CD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1B10A-1715-41B2-8C2E-9F17DDA34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 err="1"/>
              <a:t>Yêu</a:t>
            </a:r>
            <a:r>
              <a:rPr lang="en-HK" dirty="0"/>
              <a:t> </a:t>
            </a:r>
            <a:r>
              <a:rPr lang="en-HK" dirty="0" err="1"/>
              <a:t>cầu</a:t>
            </a:r>
            <a:r>
              <a:rPr lang="en-HK" dirty="0"/>
              <a:t> bài toán: </a:t>
            </a:r>
            <a:r>
              <a:rPr lang="en-HK" dirty="0" err="1"/>
              <a:t>Với</a:t>
            </a:r>
            <a:r>
              <a:rPr lang="en-HK" dirty="0"/>
              <a:t> 1 user u và </a:t>
            </a:r>
            <a:r>
              <a:rPr lang="en-HK" dirty="0" err="1"/>
              <a:t>lịch</a:t>
            </a:r>
            <a:r>
              <a:rPr lang="en-HK" dirty="0"/>
              <a:t> </a:t>
            </a:r>
            <a:r>
              <a:rPr lang="en-HK" dirty="0" err="1"/>
              <a:t>sử</a:t>
            </a:r>
            <a:r>
              <a:rPr lang="en-HK" dirty="0"/>
              <a:t> </a:t>
            </a:r>
            <a:r>
              <a:rPr lang="en-HK" dirty="0" err="1"/>
              <a:t>tương</a:t>
            </a:r>
            <a:r>
              <a:rPr lang="en-HK" dirty="0"/>
              <a:t> </a:t>
            </a:r>
            <a:r>
              <a:rPr lang="en-HK" dirty="0" err="1"/>
              <a:t>tác</a:t>
            </a:r>
            <a:r>
              <a:rPr lang="en-HK" dirty="0"/>
              <a:t> {a, b, c,…}, </a:t>
            </a:r>
            <a:r>
              <a:rPr lang="en-HK" dirty="0" err="1"/>
              <a:t>cần</a:t>
            </a:r>
            <a:r>
              <a:rPr lang="en-HK" dirty="0"/>
              <a:t> </a:t>
            </a:r>
            <a:r>
              <a:rPr lang="en-HK" dirty="0" err="1"/>
              <a:t>đưa</a:t>
            </a:r>
            <a:r>
              <a:rPr lang="en-HK" dirty="0"/>
              <a:t> </a:t>
            </a:r>
            <a:r>
              <a:rPr lang="en-HK" dirty="0" err="1"/>
              <a:t>ra</a:t>
            </a:r>
            <a:r>
              <a:rPr lang="en-HK" dirty="0"/>
              <a:t> top k items </a:t>
            </a:r>
            <a:r>
              <a:rPr lang="en-HK" dirty="0" err="1"/>
              <a:t>mà</a:t>
            </a:r>
            <a:r>
              <a:rPr lang="en-HK" dirty="0"/>
              <a:t> user u có </a:t>
            </a:r>
            <a:r>
              <a:rPr lang="en-HK" dirty="0" err="1"/>
              <a:t>khả</a:t>
            </a:r>
            <a:r>
              <a:rPr lang="en-HK" dirty="0"/>
              <a:t> </a:t>
            </a:r>
            <a:r>
              <a:rPr lang="en-HK" dirty="0" err="1"/>
              <a:t>năng</a:t>
            </a:r>
            <a:r>
              <a:rPr lang="en-HK" dirty="0"/>
              <a:t> </a:t>
            </a:r>
            <a:r>
              <a:rPr lang="en-HK" dirty="0" err="1"/>
              <a:t>quan</a:t>
            </a:r>
            <a:r>
              <a:rPr lang="en-HK" dirty="0"/>
              <a:t> </a:t>
            </a:r>
            <a:r>
              <a:rPr lang="en-HK" dirty="0" err="1"/>
              <a:t>tâm</a:t>
            </a:r>
            <a:r>
              <a:rPr lang="en-HK" dirty="0"/>
              <a:t> </a:t>
            </a:r>
            <a:r>
              <a:rPr lang="en-HK" dirty="0" err="1"/>
              <a:t>nhất</a:t>
            </a:r>
            <a:r>
              <a:rPr lang="en-HK" dirty="0"/>
              <a:t>.</a:t>
            </a:r>
          </a:p>
          <a:p>
            <a:pPr lvl="1"/>
            <a:r>
              <a:rPr lang="en-HK" dirty="0"/>
              <a:t>a, b, c là </a:t>
            </a:r>
            <a:r>
              <a:rPr lang="en-HK" dirty="0" err="1"/>
              <a:t>các</a:t>
            </a:r>
            <a:r>
              <a:rPr lang="en-HK" dirty="0"/>
              <a:t> items </a:t>
            </a:r>
            <a:r>
              <a:rPr lang="en-HK" dirty="0" err="1"/>
              <a:t>mà</a:t>
            </a:r>
            <a:r>
              <a:rPr lang="en-HK" dirty="0"/>
              <a:t> user u </a:t>
            </a:r>
            <a:r>
              <a:rPr lang="en-HK" dirty="0" err="1"/>
              <a:t>đã</a:t>
            </a:r>
            <a:r>
              <a:rPr lang="en-HK" dirty="0"/>
              <a:t> </a:t>
            </a:r>
            <a:r>
              <a:rPr lang="en-HK" dirty="0" err="1"/>
              <a:t>tương</a:t>
            </a:r>
            <a:r>
              <a:rPr lang="en-HK" dirty="0"/>
              <a:t> </a:t>
            </a:r>
            <a:r>
              <a:rPr lang="en-HK" dirty="0" err="1"/>
              <a:t>tác</a:t>
            </a:r>
            <a:r>
              <a:rPr lang="en-HK" dirty="0"/>
              <a:t> </a:t>
            </a:r>
            <a:r>
              <a:rPr lang="en-HK" dirty="0" err="1"/>
              <a:t>trước</a:t>
            </a:r>
            <a:r>
              <a:rPr lang="en-HK" dirty="0"/>
              <a:t> </a:t>
            </a:r>
            <a:r>
              <a:rPr lang="en-HK" dirty="0" err="1"/>
              <a:t>đó</a:t>
            </a:r>
            <a:endParaRPr lang="en-HK" dirty="0"/>
          </a:p>
          <a:p>
            <a:endParaRPr lang="en-HK" dirty="0"/>
          </a:p>
          <a:p>
            <a:r>
              <a:rPr lang="en-HK" dirty="0" err="1"/>
              <a:t>Nhóm</a:t>
            </a:r>
            <a:r>
              <a:rPr lang="en-HK" dirty="0"/>
              <a:t> </a:t>
            </a:r>
            <a:r>
              <a:rPr lang="en-HK" dirty="0" err="1"/>
              <a:t>triển</a:t>
            </a:r>
            <a:r>
              <a:rPr lang="en-HK" dirty="0"/>
              <a:t> </a:t>
            </a:r>
            <a:r>
              <a:rPr lang="en-HK" dirty="0" err="1"/>
              <a:t>khai</a:t>
            </a:r>
            <a:r>
              <a:rPr lang="en-HK" dirty="0"/>
              <a:t> </a:t>
            </a:r>
            <a:r>
              <a:rPr lang="en-HK" dirty="0" err="1"/>
              <a:t>các</a:t>
            </a:r>
            <a:r>
              <a:rPr lang="en-HK" dirty="0"/>
              <a:t> </a:t>
            </a:r>
            <a:r>
              <a:rPr lang="en-HK" dirty="0" err="1"/>
              <a:t>mô</a:t>
            </a:r>
            <a:r>
              <a:rPr lang="en-HK" dirty="0"/>
              <a:t> </a:t>
            </a:r>
            <a:r>
              <a:rPr lang="en-HK" dirty="0" err="1"/>
              <a:t>hình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 </a:t>
            </a:r>
            <a:r>
              <a:rPr lang="en-HK" dirty="0" err="1"/>
              <a:t>dựa</a:t>
            </a:r>
            <a:r>
              <a:rPr lang="en-HK" dirty="0"/>
              <a:t> </a:t>
            </a:r>
            <a:r>
              <a:rPr lang="en-HK" dirty="0" err="1"/>
              <a:t>trên</a:t>
            </a:r>
            <a:r>
              <a:rPr lang="en-HK" dirty="0"/>
              <a:t> </a:t>
            </a:r>
            <a:r>
              <a:rPr lang="en-HK" dirty="0" err="1"/>
              <a:t>mạng</a:t>
            </a:r>
            <a:r>
              <a:rPr lang="en-HK" dirty="0"/>
              <a:t> </a:t>
            </a:r>
            <a:r>
              <a:rPr lang="en-HK" dirty="0" err="1"/>
              <a:t>nơ-ron</a:t>
            </a:r>
            <a:r>
              <a:rPr lang="en-HK" dirty="0"/>
              <a:t> </a:t>
            </a:r>
            <a:r>
              <a:rPr lang="en-HK" dirty="0" err="1"/>
              <a:t>nhân</a:t>
            </a:r>
            <a:r>
              <a:rPr lang="en-HK" dirty="0"/>
              <a:t> </a:t>
            </a:r>
            <a:r>
              <a:rPr lang="en-HK" dirty="0" err="1"/>
              <a:t>tạo</a:t>
            </a:r>
            <a:r>
              <a:rPr lang="en-HK" dirty="0"/>
              <a:t> [1], bao </a:t>
            </a:r>
            <a:r>
              <a:rPr lang="en-HK" dirty="0" err="1"/>
              <a:t>gồm</a:t>
            </a:r>
            <a:r>
              <a:rPr lang="en-HK" dirty="0"/>
              <a:t>:</a:t>
            </a:r>
          </a:p>
          <a:p>
            <a:pPr lvl="1"/>
            <a:r>
              <a:rPr lang="en-HK" dirty="0"/>
              <a:t>Generalized Matrix Factorization (GMF)</a:t>
            </a:r>
          </a:p>
          <a:p>
            <a:pPr lvl="1"/>
            <a:r>
              <a:rPr lang="en-HK" dirty="0"/>
              <a:t>Multi-Layer Perceptron (MLP)</a:t>
            </a:r>
          </a:p>
          <a:p>
            <a:pPr lvl="1"/>
            <a:r>
              <a:rPr lang="en-HK" dirty="0"/>
              <a:t>Neural Matrix Factorization (NMF)</a:t>
            </a:r>
          </a:p>
        </p:txBody>
      </p:sp>
      <p:sp>
        <p:nvSpPr>
          <p:cNvPr id="5" name="Footer Placeholder 72">
            <a:extLst>
              <a:ext uri="{FF2B5EF4-FFF2-40B4-BE49-F238E27FC236}">
                <a16:creationId xmlns:a16="http://schemas.microsoft.com/office/drawing/2014/main" id="{BD60F01F-95E0-47BC-A655-2EAC8908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193" y="6452208"/>
            <a:ext cx="8380730" cy="517555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He, X., Liao, L., Zhang, H., </a:t>
            </a:r>
            <a:r>
              <a:rPr lang="en-US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Nie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L., Hu, X., &amp; Chua, T. (2017). Neural Collaborative Filtering. </a:t>
            </a:r>
            <a:r>
              <a:rPr lang="en-US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26th International Conference on World Wide Web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03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C81E6-B231-469E-A3D3-0872AA5E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8ABCBF-9614-40B1-BCA7-1E33E7CD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1B10A-1715-41B2-8C2E-9F17DDA34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/>
              <a:t>Generalized Matrix Factorization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0E80F-3D9E-4E26-BCBA-2AA2E233A97D}"/>
              </a:ext>
            </a:extLst>
          </p:cNvPr>
          <p:cNvSpPr/>
          <p:nvPr/>
        </p:nvSpPr>
        <p:spPr>
          <a:xfrm>
            <a:off x="589280" y="4816856"/>
            <a:ext cx="2885440" cy="5181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User Latent Vector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CA6A81-A160-4AE5-861F-FC7AE9AFC236}"/>
              </a:ext>
            </a:extLst>
          </p:cNvPr>
          <p:cNvSpPr/>
          <p:nvPr/>
        </p:nvSpPr>
        <p:spPr>
          <a:xfrm>
            <a:off x="5151120" y="4816856"/>
            <a:ext cx="2966720" cy="5181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Item Latent Vector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91B4A-D88F-4D0C-8DEF-00530BE0466A}"/>
              </a:ext>
            </a:extLst>
          </p:cNvPr>
          <p:cNvSpPr/>
          <p:nvPr/>
        </p:nvSpPr>
        <p:spPr>
          <a:xfrm>
            <a:off x="2788920" y="3169920"/>
            <a:ext cx="296672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GMF Layer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1B9956-EB40-4319-AC34-0DF6943ADC91}"/>
              </a:ext>
            </a:extLst>
          </p:cNvPr>
          <p:cNvSpPr/>
          <p:nvPr/>
        </p:nvSpPr>
        <p:spPr>
          <a:xfrm>
            <a:off x="3728720" y="1930400"/>
            <a:ext cx="1087120" cy="518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Score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A8C0A2-1285-4E0E-B6F8-6DEB3C260BE4}"/>
              </a:ext>
            </a:extLst>
          </p:cNvPr>
          <p:cNvSpPr/>
          <p:nvPr/>
        </p:nvSpPr>
        <p:spPr>
          <a:xfrm>
            <a:off x="7030720" y="1930400"/>
            <a:ext cx="1087120" cy="51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Target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79068A-66F5-45B3-8EBE-B4D7AE8D3B5D}"/>
              </a:ext>
            </a:extLst>
          </p:cNvPr>
          <p:cNvCxnSpPr>
            <a:stCxn id="10" idx="2"/>
            <a:endCxn id="9" idx="6"/>
          </p:cNvCxnSpPr>
          <p:nvPr/>
        </p:nvCxnSpPr>
        <p:spPr>
          <a:xfrm flipH="1">
            <a:off x="4815840" y="2189480"/>
            <a:ext cx="2214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AE4463-A702-4AF5-AE0F-DE978CE91270}"/>
              </a:ext>
            </a:extLst>
          </p:cNvPr>
          <p:cNvCxnSpPr>
            <a:stCxn id="8" idx="0"/>
            <a:endCxn id="9" idx="4"/>
          </p:cNvCxnSpPr>
          <p:nvPr/>
        </p:nvCxnSpPr>
        <p:spPr>
          <a:xfrm flipV="1">
            <a:off x="4272280" y="2448560"/>
            <a:ext cx="0" cy="72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9723BD-876D-4934-B469-C7CAD940E73A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V="1">
            <a:off x="2032000" y="3688080"/>
            <a:ext cx="2240280" cy="112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076B9C-F7CA-437D-9248-FC30DC6A2B34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H="1" flipV="1">
            <a:off x="4272280" y="3688080"/>
            <a:ext cx="2362200" cy="112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2A5BE8-74DC-4CA2-BA66-45B54EBDDA5A}"/>
              </a:ext>
            </a:extLst>
          </p:cNvPr>
          <p:cNvSpPr txBox="1"/>
          <p:nvPr/>
        </p:nvSpPr>
        <p:spPr>
          <a:xfrm>
            <a:off x="5354320" y="1811004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Training 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311BB-5EF2-481C-9946-B2FA0C87789D}"/>
              </a:ext>
            </a:extLst>
          </p:cNvPr>
          <p:cNvSpPr txBox="1"/>
          <p:nvPr/>
        </p:nvSpPr>
        <p:spPr>
          <a:xfrm>
            <a:off x="3218180" y="4114030"/>
            <a:ext cx="22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Element-wise product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4888D8-A7CD-4D97-8415-C61C9FBF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8" y="3123311"/>
            <a:ext cx="2562225" cy="5810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8EFCF9-A64C-4884-B558-1EAF0652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1" y="1818386"/>
            <a:ext cx="2971800" cy="590550"/>
          </a:xfrm>
          <a:prstGeom prst="rect">
            <a:avLst/>
          </a:prstGeom>
        </p:spPr>
      </p:pic>
      <p:sp>
        <p:nvSpPr>
          <p:cNvPr id="26" name="Footer Placeholder 72">
            <a:extLst>
              <a:ext uri="{FF2B5EF4-FFF2-40B4-BE49-F238E27FC236}">
                <a16:creationId xmlns:a16="http://schemas.microsoft.com/office/drawing/2014/main" id="{ACE1B45F-E4CC-4D46-9059-D97FDE74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193" y="6452208"/>
            <a:ext cx="8380730" cy="517555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He, X., Liao, L., Zhang, H., </a:t>
            </a:r>
            <a:r>
              <a:rPr lang="en-US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Nie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L., Hu, X., &amp; Chua, T. (2017). Neural Collaborative Filtering. </a:t>
            </a:r>
            <a:r>
              <a:rPr lang="en-US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26th International Conference on World Wide Web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69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C81E6-B231-469E-A3D3-0872AA5E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8ABCBF-9614-40B1-BCA7-1E33E7CD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1B10A-1715-41B2-8C2E-9F17DDA34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/>
              <a:t>Multi-Layer Perceptron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0E80F-3D9E-4E26-BCBA-2AA2E233A97D}"/>
              </a:ext>
            </a:extLst>
          </p:cNvPr>
          <p:cNvSpPr/>
          <p:nvPr/>
        </p:nvSpPr>
        <p:spPr>
          <a:xfrm>
            <a:off x="349402" y="5556823"/>
            <a:ext cx="2885440" cy="5181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User Latent Vector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CA6A81-A160-4AE5-861F-FC7AE9AFC236}"/>
              </a:ext>
            </a:extLst>
          </p:cNvPr>
          <p:cNvSpPr/>
          <p:nvPr/>
        </p:nvSpPr>
        <p:spPr>
          <a:xfrm>
            <a:off x="5464885" y="5577840"/>
            <a:ext cx="2966720" cy="5181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Item Latent Vector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91B4A-D88F-4D0C-8DEF-00530BE0466A}"/>
              </a:ext>
            </a:extLst>
          </p:cNvPr>
          <p:cNvSpPr/>
          <p:nvPr/>
        </p:nvSpPr>
        <p:spPr>
          <a:xfrm>
            <a:off x="2783840" y="4562537"/>
            <a:ext cx="296672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MLP Layer 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1B9956-EB40-4319-AC34-0DF6943ADC91}"/>
              </a:ext>
            </a:extLst>
          </p:cNvPr>
          <p:cNvSpPr/>
          <p:nvPr/>
        </p:nvSpPr>
        <p:spPr>
          <a:xfrm>
            <a:off x="3728720" y="1930400"/>
            <a:ext cx="1087120" cy="518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Score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A8C0A2-1285-4E0E-B6F8-6DEB3C260BE4}"/>
              </a:ext>
            </a:extLst>
          </p:cNvPr>
          <p:cNvSpPr/>
          <p:nvPr/>
        </p:nvSpPr>
        <p:spPr>
          <a:xfrm>
            <a:off x="7030720" y="1930400"/>
            <a:ext cx="1087120" cy="51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Target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79068A-66F5-45B3-8EBE-B4D7AE8D3B5D}"/>
              </a:ext>
            </a:extLst>
          </p:cNvPr>
          <p:cNvCxnSpPr>
            <a:stCxn id="10" idx="2"/>
            <a:endCxn id="9" idx="6"/>
          </p:cNvCxnSpPr>
          <p:nvPr/>
        </p:nvCxnSpPr>
        <p:spPr>
          <a:xfrm flipH="1">
            <a:off x="4815840" y="2189480"/>
            <a:ext cx="2214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AE4463-A702-4AF5-AE0F-DE978CE91270}"/>
              </a:ext>
            </a:extLst>
          </p:cNvPr>
          <p:cNvCxnSpPr>
            <a:cxnSpLocks/>
            <a:stCxn id="40" idx="0"/>
            <a:endCxn id="9" idx="4"/>
          </p:cNvCxnSpPr>
          <p:nvPr/>
        </p:nvCxnSpPr>
        <p:spPr>
          <a:xfrm flipV="1">
            <a:off x="4267200" y="2448560"/>
            <a:ext cx="5080" cy="22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9723BD-876D-4934-B469-C7CAD940E73A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V="1">
            <a:off x="1792122" y="5080697"/>
            <a:ext cx="2475078" cy="47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076B9C-F7CA-437D-9248-FC30DC6A2B34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H="1" flipV="1">
            <a:off x="4267200" y="5080697"/>
            <a:ext cx="2681045" cy="49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2A5BE8-74DC-4CA2-BA66-45B54EBDDA5A}"/>
              </a:ext>
            </a:extLst>
          </p:cNvPr>
          <p:cNvSpPr txBox="1"/>
          <p:nvPr/>
        </p:nvSpPr>
        <p:spPr>
          <a:xfrm>
            <a:off x="5354320" y="1811004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Training 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311BB-5EF2-481C-9946-B2FA0C87789D}"/>
              </a:ext>
            </a:extLst>
          </p:cNvPr>
          <p:cNvSpPr txBox="1"/>
          <p:nvPr/>
        </p:nvSpPr>
        <p:spPr>
          <a:xfrm>
            <a:off x="3555184" y="5112696"/>
            <a:ext cx="13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Concatenate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DD00A2-C06E-48F7-858B-185E90E0FD56}"/>
              </a:ext>
            </a:extLst>
          </p:cNvPr>
          <p:cNvSpPr/>
          <p:nvPr/>
        </p:nvSpPr>
        <p:spPr>
          <a:xfrm>
            <a:off x="2783840" y="3806314"/>
            <a:ext cx="296672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MLP Layer 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A366AA-D844-4FA6-B411-487B7F5EE30C}"/>
              </a:ext>
            </a:extLst>
          </p:cNvPr>
          <p:cNvSpPr/>
          <p:nvPr/>
        </p:nvSpPr>
        <p:spPr>
          <a:xfrm>
            <a:off x="2783840" y="2677479"/>
            <a:ext cx="296672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MLP Layer 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221D041-81D0-4B46-93CC-0B96FBDC6806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4267200" y="3635488"/>
            <a:ext cx="0" cy="17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009C983-4E3E-41AF-8E22-4D8239740AE7}"/>
              </a:ext>
            </a:extLst>
          </p:cNvPr>
          <p:cNvSpPr txBox="1"/>
          <p:nvPr/>
        </p:nvSpPr>
        <p:spPr>
          <a:xfrm>
            <a:off x="1981200" y="32018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dirty="0"/>
              <a:t>…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EA9B195-0248-47CB-912A-05D51CE81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5" y="4532412"/>
            <a:ext cx="2337889" cy="6637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EB4571A-9DF8-4B3F-BD96-75658A29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8" y="2031436"/>
            <a:ext cx="2524424" cy="451739"/>
          </a:xfrm>
          <a:prstGeom prst="rect">
            <a:avLst/>
          </a:prstGeom>
        </p:spPr>
      </p:pic>
      <p:sp>
        <p:nvSpPr>
          <p:cNvPr id="65" name="Footer Placeholder 72">
            <a:extLst>
              <a:ext uri="{FF2B5EF4-FFF2-40B4-BE49-F238E27FC236}">
                <a16:creationId xmlns:a16="http://schemas.microsoft.com/office/drawing/2014/main" id="{BCC9366B-FCC2-45AD-AAC2-4330ABF6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193" y="6452208"/>
            <a:ext cx="8380730" cy="517555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He, X., Liao, L., Zhang, H., </a:t>
            </a:r>
            <a:r>
              <a:rPr lang="en-US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Nie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L., Hu, X., &amp; Chua, T. (2017). Neural Collaborative Filtering. </a:t>
            </a:r>
            <a:r>
              <a:rPr lang="en-US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26th International Conference on World Wide Web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67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C81E6-B231-469E-A3D3-0872AA5E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8ABCBF-9614-40B1-BCA7-1E33E7CD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1B10A-1715-41B2-8C2E-9F17DDA34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/>
              <a:t>Neural Matrix Factorization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0E80F-3D9E-4E26-BCBA-2AA2E233A97D}"/>
              </a:ext>
            </a:extLst>
          </p:cNvPr>
          <p:cNvSpPr/>
          <p:nvPr/>
        </p:nvSpPr>
        <p:spPr>
          <a:xfrm>
            <a:off x="3638639" y="5948731"/>
            <a:ext cx="2216461" cy="3028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MLP User Embedding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CA6A81-A160-4AE5-861F-FC7AE9AFC236}"/>
              </a:ext>
            </a:extLst>
          </p:cNvPr>
          <p:cNvSpPr/>
          <p:nvPr/>
        </p:nvSpPr>
        <p:spPr>
          <a:xfrm>
            <a:off x="6861526" y="5763602"/>
            <a:ext cx="2264426" cy="27345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MLP Item Embedding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91B4A-D88F-4D0C-8DEF-00530BE0466A}"/>
              </a:ext>
            </a:extLst>
          </p:cNvPr>
          <p:cNvSpPr/>
          <p:nvPr/>
        </p:nvSpPr>
        <p:spPr>
          <a:xfrm>
            <a:off x="5354320" y="4947758"/>
            <a:ext cx="2286000" cy="314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MLP Layer 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1B9956-EB40-4319-AC34-0DF6943ADC91}"/>
              </a:ext>
            </a:extLst>
          </p:cNvPr>
          <p:cNvSpPr/>
          <p:nvPr/>
        </p:nvSpPr>
        <p:spPr>
          <a:xfrm>
            <a:off x="3728720" y="1930400"/>
            <a:ext cx="1087120" cy="518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Score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A8C0A2-1285-4E0E-B6F8-6DEB3C260BE4}"/>
              </a:ext>
            </a:extLst>
          </p:cNvPr>
          <p:cNvSpPr/>
          <p:nvPr/>
        </p:nvSpPr>
        <p:spPr>
          <a:xfrm>
            <a:off x="7030720" y="1930400"/>
            <a:ext cx="1087120" cy="51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Target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79068A-66F5-45B3-8EBE-B4D7AE8D3B5D}"/>
              </a:ext>
            </a:extLst>
          </p:cNvPr>
          <p:cNvCxnSpPr>
            <a:stCxn id="10" idx="2"/>
            <a:endCxn id="9" idx="6"/>
          </p:cNvCxnSpPr>
          <p:nvPr/>
        </p:nvCxnSpPr>
        <p:spPr>
          <a:xfrm flipH="1">
            <a:off x="4815840" y="2189480"/>
            <a:ext cx="2214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9723BD-876D-4934-B469-C7CAD940E73A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4746870" y="5262021"/>
            <a:ext cx="1750450" cy="686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076B9C-F7CA-437D-9248-FC30DC6A2B34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6497320" y="5262021"/>
            <a:ext cx="1496419" cy="50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2A5BE8-74DC-4CA2-BA66-45B54EBDDA5A}"/>
              </a:ext>
            </a:extLst>
          </p:cNvPr>
          <p:cNvSpPr txBox="1"/>
          <p:nvPr/>
        </p:nvSpPr>
        <p:spPr>
          <a:xfrm>
            <a:off x="5354320" y="1811004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Training Loss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311BB-5EF2-481C-9946-B2FA0C87789D}"/>
              </a:ext>
            </a:extLst>
          </p:cNvPr>
          <p:cNvSpPr txBox="1"/>
          <p:nvPr/>
        </p:nvSpPr>
        <p:spPr>
          <a:xfrm>
            <a:off x="5770779" y="5417578"/>
            <a:ext cx="146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Concatenate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DD00A2-C06E-48F7-858B-185E90E0FD56}"/>
              </a:ext>
            </a:extLst>
          </p:cNvPr>
          <p:cNvSpPr/>
          <p:nvPr/>
        </p:nvSpPr>
        <p:spPr>
          <a:xfrm>
            <a:off x="5354320" y="4191535"/>
            <a:ext cx="2286000" cy="314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MLP Layer 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A366AA-D844-4FA6-B411-487B7F5EE30C}"/>
              </a:ext>
            </a:extLst>
          </p:cNvPr>
          <p:cNvSpPr/>
          <p:nvPr/>
        </p:nvSpPr>
        <p:spPr>
          <a:xfrm>
            <a:off x="5361888" y="3164233"/>
            <a:ext cx="2286000" cy="314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MLP Layer 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221D041-81D0-4B46-93CC-0B96FBDC6806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497320" y="3888710"/>
            <a:ext cx="0" cy="30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009C983-4E3E-41AF-8E22-4D8239740AE7}"/>
              </a:ext>
            </a:extLst>
          </p:cNvPr>
          <p:cNvSpPr txBox="1"/>
          <p:nvPr/>
        </p:nvSpPr>
        <p:spPr>
          <a:xfrm>
            <a:off x="4743416" y="3513493"/>
            <a:ext cx="3522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dirty="0"/>
              <a:t>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B64621-ADDD-4F71-AD63-9A10D2B720E0}"/>
              </a:ext>
            </a:extLst>
          </p:cNvPr>
          <p:cNvSpPr/>
          <p:nvPr/>
        </p:nvSpPr>
        <p:spPr>
          <a:xfrm>
            <a:off x="78063" y="5948731"/>
            <a:ext cx="2411120" cy="3028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GMF User Embedding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AFAAD1-F842-4A32-9ED8-6F1AD229852D}"/>
              </a:ext>
            </a:extLst>
          </p:cNvPr>
          <p:cNvSpPr/>
          <p:nvPr/>
        </p:nvSpPr>
        <p:spPr>
          <a:xfrm>
            <a:off x="1948767" y="5516947"/>
            <a:ext cx="2479039" cy="30282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GMF Item Embedding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96E26A-89C1-4B33-A132-3ACC0FA0BF80}"/>
              </a:ext>
            </a:extLst>
          </p:cNvPr>
          <p:cNvSpPr/>
          <p:nvPr/>
        </p:nvSpPr>
        <p:spPr>
          <a:xfrm>
            <a:off x="1042745" y="3478496"/>
            <a:ext cx="2479039" cy="302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GMF Layer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E2A266-E0E7-44CA-A046-D86D588457D8}"/>
              </a:ext>
            </a:extLst>
          </p:cNvPr>
          <p:cNvCxnSpPr>
            <a:stCxn id="31" idx="0"/>
            <a:endCxn id="33" idx="2"/>
          </p:cNvCxnSpPr>
          <p:nvPr/>
        </p:nvCxnSpPr>
        <p:spPr>
          <a:xfrm flipV="1">
            <a:off x="1283623" y="3781322"/>
            <a:ext cx="998642" cy="21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ECA80D-A4F8-46C6-8C60-A7B04AC0AEC2}"/>
              </a:ext>
            </a:extLst>
          </p:cNvPr>
          <p:cNvCxnSpPr>
            <a:stCxn id="32" idx="0"/>
            <a:endCxn id="33" idx="2"/>
          </p:cNvCxnSpPr>
          <p:nvPr/>
        </p:nvCxnSpPr>
        <p:spPr>
          <a:xfrm flipH="1" flipV="1">
            <a:off x="2282265" y="3781322"/>
            <a:ext cx="906022" cy="173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951F189-DAF7-4EBB-A079-3B8AB818DC1A}"/>
              </a:ext>
            </a:extLst>
          </p:cNvPr>
          <p:cNvSpPr txBox="1"/>
          <p:nvPr/>
        </p:nvSpPr>
        <p:spPr>
          <a:xfrm>
            <a:off x="1275079" y="4063911"/>
            <a:ext cx="22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Element-wise product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224517-576C-4E54-A925-EEC7119B680B}"/>
              </a:ext>
            </a:extLst>
          </p:cNvPr>
          <p:cNvSpPr/>
          <p:nvPr/>
        </p:nvSpPr>
        <p:spPr>
          <a:xfrm>
            <a:off x="3032760" y="2621843"/>
            <a:ext cx="2479039" cy="302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dirty="0"/>
              <a:t>NMF Layer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123600B-8C1E-48D4-B069-8A08839757BB}"/>
              </a:ext>
            </a:extLst>
          </p:cNvPr>
          <p:cNvCxnSpPr>
            <a:cxnSpLocks/>
            <a:stCxn id="33" idx="0"/>
            <a:endCxn id="61" idx="2"/>
          </p:cNvCxnSpPr>
          <p:nvPr/>
        </p:nvCxnSpPr>
        <p:spPr>
          <a:xfrm flipV="1">
            <a:off x="2282265" y="2924669"/>
            <a:ext cx="1990015" cy="553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BBE5A4-BC99-4469-86E4-88023573D03A}"/>
              </a:ext>
            </a:extLst>
          </p:cNvPr>
          <p:cNvCxnSpPr>
            <a:cxnSpLocks/>
            <a:stCxn id="40" idx="0"/>
            <a:endCxn id="61" idx="2"/>
          </p:cNvCxnSpPr>
          <p:nvPr/>
        </p:nvCxnSpPr>
        <p:spPr>
          <a:xfrm flipH="1" flipV="1">
            <a:off x="4272280" y="2924669"/>
            <a:ext cx="2232608" cy="239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8A4827E-B303-4D34-BF89-DB5EEF02A457}"/>
              </a:ext>
            </a:extLst>
          </p:cNvPr>
          <p:cNvCxnSpPr>
            <a:cxnSpLocks/>
            <a:stCxn id="61" idx="0"/>
            <a:endCxn id="9" idx="4"/>
          </p:cNvCxnSpPr>
          <p:nvPr/>
        </p:nvCxnSpPr>
        <p:spPr>
          <a:xfrm flipV="1">
            <a:off x="4272280" y="2448560"/>
            <a:ext cx="0" cy="17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ooter Placeholder 72">
            <a:extLst>
              <a:ext uri="{FF2B5EF4-FFF2-40B4-BE49-F238E27FC236}">
                <a16:creationId xmlns:a16="http://schemas.microsoft.com/office/drawing/2014/main" id="{82C867EF-20EF-4156-BF71-353480873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193" y="6452208"/>
            <a:ext cx="8380730" cy="517555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He, X., Liao, L., Zhang, H., </a:t>
            </a:r>
            <a:r>
              <a:rPr lang="en-US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Nie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L., Hu, X., &amp; Chua, T. (2017). Neural Collaborative Filtering. </a:t>
            </a:r>
            <a:r>
              <a:rPr lang="en-US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Proceedings of the 26th International Conference on World Wide Web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09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CE629B-8308-49CD-B9DE-155FA4002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D26A9-6D5C-4187-9B70-CE6D4A93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C91A9-B37C-4B94-8694-EDB8E9E3D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 err="1"/>
              <a:t>Huấn</a:t>
            </a:r>
            <a:r>
              <a:rPr lang="en-HK" dirty="0"/>
              <a:t> </a:t>
            </a:r>
            <a:r>
              <a:rPr lang="en-HK" dirty="0" err="1"/>
              <a:t>luyện</a:t>
            </a:r>
            <a:r>
              <a:rPr lang="en-HK" dirty="0"/>
              <a:t>: </a:t>
            </a:r>
            <a:r>
              <a:rPr lang="en-HK" dirty="0" err="1"/>
              <a:t>theo</a:t>
            </a:r>
            <a:r>
              <a:rPr lang="en-HK" dirty="0"/>
              <a:t> [2], </a:t>
            </a:r>
            <a:r>
              <a:rPr lang="en-HK" dirty="0" err="1"/>
              <a:t>nhóm</a:t>
            </a:r>
            <a:r>
              <a:rPr lang="en-HK" dirty="0"/>
              <a:t> </a:t>
            </a:r>
            <a:r>
              <a:rPr lang="en-HK" dirty="0" err="1"/>
              <a:t>thực</a:t>
            </a:r>
            <a:r>
              <a:rPr lang="en-HK" dirty="0"/>
              <a:t> </a:t>
            </a:r>
            <a:r>
              <a:rPr lang="en-HK" dirty="0" err="1"/>
              <a:t>hiện</a:t>
            </a:r>
            <a:r>
              <a:rPr lang="en-HK" dirty="0"/>
              <a:t> </a:t>
            </a:r>
            <a:r>
              <a:rPr lang="en-HK" dirty="0" err="1"/>
              <a:t>huấn</a:t>
            </a:r>
            <a:r>
              <a:rPr lang="en-HK" dirty="0"/>
              <a:t> </a:t>
            </a:r>
            <a:r>
              <a:rPr lang="en-HK" dirty="0" err="1"/>
              <a:t>luyện</a:t>
            </a:r>
            <a:r>
              <a:rPr lang="en-HK" dirty="0"/>
              <a:t> </a:t>
            </a:r>
            <a:r>
              <a:rPr lang="en-HK" dirty="0" err="1"/>
              <a:t>với</a:t>
            </a:r>
            <a:r>
              <a:rPr lang="en-HK" dirty="0"/>
              <a:t> negative sampling, </a:t>
            </a:r>
            <a:r>
              <a:rPr lang="en-HK" dirty="0" err="1"/>
              <a:t>trong</a:t>
            </a:r>
            <a:r>
              <a:rPr lang="en-HK" dirty="0"/>
              <a:t> </a:t>
            </a:r>
            <a:r>
              <a:rPr lang="en-HK" dirty="0" err="1"/>
              <a:t>đó</a:t>
            </a:r>
            <a:r>
              <a:rPr lang="en-HK" dirty="0"/>
              <a:t> #negative samples=4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r>
              <a:rPr lang="en-HK" dirty="0" err="1"/>
              <a:t>Hàm</a:t>
            </a:r>
            <a:r>
              <a:rPr lang="en-HK" dirty="0"/>
              <a:t> </a:t>
            </a:r>
            <a:r>
              <a:rPr lang="en-HK" dirty="0" err="1"/>
              <a:t>lỗi</a:t>
            </a:r>
            <a:r>
              <a:rPr lang="en-HK" dirty="0"/>
              <a:t> (Loss Function)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31650-D9E7-46A3-918F-1CE7AB5E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58" y="3529584"/>
            <a:ext cx="6105525" cy="1743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Footer Placeholder 72">
            <a:extLst>
              <a:ext uri="{FF2B5EF4-FFF2-40B4-BE49-F238E27FC236}">
                <a16:creationId xmlns:a16="http://schemas.microsoft.com/office/drawing/2014/main" id="{5A04906C-E42D-4BB3-8296-31AEACB6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193" y="6452208"/>
            <a:ext cx="8380730" cy="517555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Tran, Q., Tran, L., Hai, L.C., Linh, N.V., &amp; Than, K. (2021). From Implicit to Explicit feedback: A deep neural network for modeling sequential </a:t>
            </a:r>
            <a:r>
              <a:rPr lang="en-US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behaviours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and long-short term preferences of online users. </a:t>
            </a:r>
            <a:r>
              <a:rPr lang="en-US" b="0" i="1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ArXiv</a:t>
            </a:r>
            <a:r>
              <a:rPr lang="en-US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abs/2107.12325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3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C103B-3B14-47FD-B27A-539DF6BF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52AF-3353-423A-9F44-92C8786D8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588" y="1346963"/>
            <a:ext cx="8178292" cy="44085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HK" dirty="0" err="1"/>
              <a:t>Nhóm</a:t>
            </a:r>
            <a:r>
              <a:rPr lang="en-HK" dirty="0"/>
              <a:t> </a:t>
            </a:r>
            <a:r>
              <a:rPr lang="en-HK" dirty="0" err="1"/>
              <a:t>đã</a:t>
            </a:r>
            <a:r>
              <a:rPr lang="en-HK" dirty="0"/>
              <a:t> </a:t>
            </a:r>
            <a:r>
              <a:rPr lang="en-HK" dirty="0" err="1"/>
              <a:t>thực</a:t>
            </a:r>
            <a:r>
              <a:rPr lang="en-HK" dirty="0"/>
              <a:t> </a:t>
            </a:r>
            <a:r>
              <a:rPr lang="en-HK" dirty="0" err="1"/>
              <a:t>hiện</a:t>
            </a:r>
            <a:r>
              <a:rPr lang="en-HK" dirty="0"/>
              <a:t> </a:t>
            </a:r>
            <a:r>
              <a:rPr lang="en-HK" dirty="0" err="1"/>
              <a:t>đầy</a:t>
            </a:r>
            <a:r>
              <a:rPr lang="en-HK" dirty="0"/>
              <a:t> </a:t>
            </a:r>
            <a:r>
              <a:rPr lang="en-HK" dirty="0" err="1"/>
              <a:t>đủ</a:t>
            </a:r>
            <a:r>
              <a:rPr lang="en-HK" dirty="0"/>
              <a:t> </a:t>
            </a:r>
            <a:r>
              <a:rPr lang="en-HK" dirty="0" err="1"/>
              <a:t>các</a:t>
            </a:r>
            <a:r>
              <a:rPr lang="en-HK" dirty="0"/>
              <a:t> </a:t>
            </a:r>
            <a:r>
              <a:rPr lang="en-HK" dirty="0" err="1"/>
              <a:t>bước</a:t>
            </a:r>
            <a:r>
              <a:rPr lang="en-HK" dirty="0"/>
              <a:t> </a:t>
            </a:r>
            <a:r>
              <a:rPr lang="en-HK" dirty="0" err="1"/>
              <a:t>sau</a:t>
            </a:r>
            <a:endParaRPr lang="en-HK" dirty="0"/>
          </a:p>
          <a:p>
            <a:pPr lvl="1">
              <a:lnSpc>
                <a:spcPct val="100000"/>
              </a:lnSpc>
            </a:pPr>
            <a:r>
              <a:rPr lang="en-HK" dirty="0"/>
              <a:t>Thu </a:t>
            </a:r>
            <a:r>
              <a:rPr lang="en-HK" dirty="0" err="1"/>
              <a:t>thập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r>
              <a:rPr lang="en-HK" dirty="0"/>
              <a:t> (Crawl)</a:t>
            </a:r>
          </a:p>
          <a:p>
            <a:pPr lvl="1">
              <a:lnSpc>
                <a:spcPct val="100000"/>
              </a:lnSpc>
            </a:pPr>
            <a:r>
              <a:rPr lang="en-HK" dirty="0" err="1"/>
              <a:t>Lưu</a:t>
            </a:r>
            <a:r>
              <a:rPr lang="en-HK" dirty="0"/>
              <a:t> </a:t>
            </a:r>
            <a:r>
              <a:rPr lang="en-HK" dirty="0" err="1"/>
              <a:t>trữ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endParaRPr lang="en-HK" dirty="0"/>
          </a:p>
          <a:p>
            <a:pPr lvl="1">
              <a:lnSpc>
                <a:spcPct val="100000"/>
              </a:lnSpc>
            </a:pPr>
            <a:r>
              <a:rPr lang="en-HK" dirty="0" err="1"/>
              <a:t>Làm</a:t>
            </a:r>
            <a:r>
              <a:rPr lang="en-HK" dirty="0"/>
              <a:t> </a:t>
            </a:r>
            <a:r>
              <a:rPr lang="en-HK" dirty="0" err="1"/>
              <a:t>sạch</a:t>
            </a:r>
            <a:r>
              <a:rPr lang="en-HK" dirty="0"/>
              <a:t>, </a:t>
            </a:r>
            <a:r>
              <a:rPr lang="en-HK" dirty="0" err="1"/>
              <a:t>tiền</a:t>
            </a:r>
            <a:r>
              <a:rPr lang="en-HK" dirty="0"/>
              <a:t> </a:t>
            </a:r>
            <a:r>
              <a:rPr lang="en-HK" dirty="0" err="1"/>
              <a:t>xử</a:t>
            </a:r>
            <a:r>
              <a:rPr lang="en-HK" dirty="0"/>
              <a:t> </a:t>
            </a:r>
            <a:r>
              <a:rPr lang="en-HK" dirty="0" err="1"/>
              <a:t>lý</a:t>
            </a:r>
            <a:r>
              <a:rPr lang="en-HK" dirty="0"/>
              <a:t> &amp; </a:t>
            </a:r>
            <a:r>
              <a:rPr lang="en-HK" dirty="0" err="1"/>
              <a:t>tích</a:t>
            </a:r>
            <a:r>
              <a:rPr lang="en-HK" dirty="0"/>
              <a:t> </a:t>
            </a:r>
            <a:r>
              <a:rPr lang="en-HK" dirty="0" err="1"/>
              <a:t>hợp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endParaRPr lang="en-HK" dirty="0"/>
          </a:p>
          <a:p>
            <a:pPr lvl="1">
              <a:lnSpc>
                <a:spcPct val="100000"/>
              </a:lnSpc>
            </a:pPr>
            <a:r>
              <a:rPr lang="en-HK" dirty="0" err="1"/>
              <a:t>Phân</a:t>
            </a:r>
            <a:r>
              <a:rPr lang="en-HK" dirty="0"/>
              <a:t> </a:t>
            </a:r>
            <a:r>
              <a:rPr lang="en-HK" dirty="0" err="1"/>
              <a:t>tích</a:t>
            </a:r>
            <a:r>
              <a:rPr lang="en-HK" dirty="0"/>
              <a:t> &amp; </a:t>
            </a:r>
            <a:r>
              <a:rPr lang="en-HK" dirty="0" err="1"/>
              <a:t>trực</a:t>
            </a:r>
            <a:r>
              <a:rPr lang="en-HK" dirty="0"/>
              <a:t> </a:t>
            </a:r>
            <a:r>
              <a:rPr lang="en-HK" dirty="0" err="1"/>
              <a:t>quan</a:t>
            </a:r>
            <a:r>
              <a:rPr lang="en-HK" dirty="0"/>
              <a:t> </a:t>
            </a:r>
            <a:r>
              <a:rPr lang="en-HK" dirty="0" err="1"/>
              <a:t>hóa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endParaRPr lang="en-HK" dirty="0"/>
          </a:p>
          <a:p>
            <a:pPr lvl="1">
              <a:lnSpc>
                <a:spcPct val="100000"/>
              </a:lnSpc>
            </a:pPr>
            <a:r>
              <a:rPr lang="en-HK" dirty="0" err="1"/>
              <a:t>Xây</a:t>
            </a:r>
            <a:r>
              <a:rPr lang="en-HK" dirty="0"/>
              <a:t> </a:t>
            </a:r>
            <a:r>
              <a:rPr lang="en-HK" dirty="0" err="1"/>
              <a:t>dựng</a:t>
            </a:r>
            <a:r>
              <a:rPr lang="en-HK" dirty="0"/>
              <a:t> </a:t>
            </a:r>
            <a:r>
              <a:rPr lang="en-HK" dirty="0" err="1"/>
              <a:t>phương</a:t>
            </a:r>
            <a:r>
              <a:rPr lang="en-HK" dirty="0"/>
              <a:t> </a:t>
            </a:r>
            <a:r>
              <a:rPr lang="en-HK" dirty="0" err="1"/>
              <a:t>pháp</a:t>
            </a:r>
            <a:r>
              <a:rPr lang="en-HK" dirty="0"/>
              <a:t> </a:t>
            </a:r>
            <a:r>
              <a:rPr lang="en-HK" dirty="0" err="1"/>
              <a:t>giải</a:t>
            </a:r>
            <a:r>
              <a:rPr lang="en-HK" dirty="0"/>
              <a:t> </a:t>
            </a:r>
            <a:r>
              <a:rPr lang="en-HK" dirty="0" err="1"/>
              <a:t>quyết</a:t>
            </a:r>
            <a:r>
              <a:rPr lang="en-HK" dirty="0"/>
              <a:t> bài toán</a:t>
            </a:r>
          </a:p>
          <a:p>
            <a:pPr lvl="2">
              <a:lnSpc>
                <a:spcPct val="100000"/>
              </a:lnSpc>
            </a:pPr>
            <a:r>
              <a:rPr lang="en-HK" dirty="0"/>
              <a:t>Product sales prediction: </a:t>
            </a:r>
            <a:r>
              <a:rPr lang="en-HK" dirty="0" err="1"/>
              <a:t>Dự</a:t>
            </a:r>
            <a:r>
              <a:rPr lang="en-HK" dirty="0"/>
              <a:t> </a:t>
            </a:r>
            <a:r>
              <a:rPr lang="en-HK" dirty="0" err="1"/>
              <a:t>đoán</a:t>
            </a:r>
            <a:r>
              <a:rPr lang="en-HK" dirty="0"/>
              <a:t> </a:t>
            </a:r>
            <a:r>
              <a:rPr lang="en-HK" dirty="0" err="1"/>
              <a:t>lượt</a:t>
            </a:r>
            <a:r>
              <a:rPr lang="en-HK" dirty="0"/>
              <a:t> </a:t>
            </a:r>
            <a:r>
              <a:rPr lang="en-HK" dirty="0" err="1"/>
              <a:t>mua</a:t>
            </a:r>
            <a:r>
              <a:rPr lang="en-HK" dirty="0"/>
              <a:t> </a:t>
            </a:r>
            <a:r>
              <a:rPr lang="en-HK" dirty="0" err="1"/>
              <a:t>sản</a:t>
            </a:r>
            <a:r>
              <a:rPr lang="en-HK" dirty="0"/>
              <a:t> </a:t>
            </a:r>
            <a:r>
              <a:rPr lang="en-HK" dirty="0" err="1"/>
              <a:t>phẩm</a:t>
            </a:r>
            <a:endParaRPr lang="en-HK" dirty="0"/>
          </a:p>
          <a:p>
            <a:pPr lvl="2">
              <a:lnSpc>
                <a:spcPct val="100000"/>
              </a:lnSpc>
            </a:pPr>
            <a:r>
              <a:rPr lang="en-HK" dirty="0"/>
              <a:t>Rating prediction: </a:t>
            </a:r>
            <a:r>
              <a:rPr lang="en-HK" dirty="0" err="1"/>
              <a:t>Với</a:t>
            </a:r>
            <a:r>
              <a:rPr lang="en-HK" dirty="0"/>
              <a:t> 1 </a:t>
            </a:r>
            <a:r>
              <a:rPr lang="en-HK" dirty="0" err="1"/>
              <a:t>cặp</a:t>
            </a:r>
            <a:r>
              <a:rPr lang="en-HK" dirty="0"/>
              <a:t> user-item, </a:t>
            </a:r>
            <a:r>
              <a:rPr lang="en-HK" dirty="0" err="1"/>
              <a:t>dự</a:t>
            </a:r>
            <a:r>
              <a:rPr lang="en-HK" dirty="0"/>
              <a:t> </a:t>
            </a:r>
            <a:r>
              <a:rPr lang="en-HK" dirty="0" err="1"/>
              <a:t>đoán</a:t>
            </a:r>
            <a:r>
              <a:rPr lang="en-HK" dirty="0"/>
              <a:t> </a:t>
            </a:r>
            <a:r>
              <a:rPr lang="en-HK" dirty="0" err="1"/>
              <a:t>xem</a:t>
            </a:r>
            <a:r>
              <a:rPr lang="en-HK" dirty="0"/>
              <a:t> user </a:t>
            </a:r>
            <a:r>
              <a:rPr lang="en-HK" dirty="0" err="1"/>
              <a:t>sẽ</a:t>
            </a:r>
            <a:r>
              <a:rPr lang="en-HK" dirty="0"/>
              <a:t> rating item </a:t>
            </a:r>
            <a:r>
              <a:rPr lang="en-HK" dirty="0" err="1"/>
              <a:t>đó</a:t>
            </a:r>
            <a:r>
              <a:rPr lang="en-HK" dirty="0"/>
              <a:t> </a:t>
            </a:r>
            <a:r>
              <a:rPr lang="en-HK" dirty="0" err="1"/>
              <a:t>như</a:t>
            </a:r>
            <a:r>
              <a:rPr lang="en-HK" dirty="0"/>
              <a:t> </a:t>
            </a:r>
            <a:r>
              <a:rPr lang="en-HK" dirty="0" err="1"/>
              <a:t>thế</a:t>
            </a:r>
            <a:r>
              <a:rPr lang="en-HK" dirty="0"/>
              <a:t> </a:t>
            </a:r>
            <a:r>
              <a:rPr lang="en-HK" dirty="0" err="1"/>
              <a:t>nào</a:t>
            </a:r>
            <a:endParaRPr lang="en-HK" dirty="0"/>
          </a:p>
          <a:p>
            <a:pPr lvl="2">
              <a:lnSpc>
                <a:spcPct val="100000"/>
              </a:lnSpc>
            </a:pPr>
            <a:r>
              <a:rPr lang="en-HK" dirty="0"/>
              <a:t>Top-k recommendation: </a:t>
            </a:r>
            <a:r>
              <a:rPr lang="en-HK" dirty="0" err="1"/>
              <a:t>Với</a:t>
            </a:r>
            <a:r>
              <a:rPr lang="en-HK" dirty="0"/>
              <a:t> 1 user, </a:t>
            </a:r>
            <a:r>
              <a:rPr lang="en-HK" dirty="0" err="1"/>
              <a:t>gợi</a:t>
            </a:r>
            <a:r>
              <a:rPr lang="en-HK" dirty="0"/>
              <a:t> ý </a:t>
            </a:r>
            <a:r>
              <a:rPr lang="en-HK" dirty="0" err="1"/>
              <a:t>ra</a:t>
            </a:r>
            <a:r>
              <a:rPr lang="en-HK" dirty="0"/>
              <a:t> </a:t>
            </a:r>
            <a:r>
              <a:rPr lang="en-HK" dirty="0" err="1"/>
              <a:t>một</a:t>
            </a:r>
            <a:r>
              <a:rPr lang="en-HK" dirty="0"/>
              <a:t> </a:t>
            </a:r>
            <a:r>
              <a:rPr lang="en-HK" dirty="0" err="1"/>
              <a:t>tập</a:t>
            </a:r>
            <a:r>
              <a:rPr lang="en-HK" dirty="0"/>
              <a:t> </a:t>
            </a:r>
            <a:r>
              <a:rPr lang="en-HK" dirty="0" err="1"/>
              <a:t>các</a:t>
            </a:r>
            <a:r>
              <a:rPr lang="en-HK" dirty="0"/>
              <a:t> items </a:t>
            </a:r>
            <a:r>
              <a:rPr lang="en-HK" dirty="0" err="1"/>
              <a:t>mà</a:t>
            </a:r>
            <a:r>
              <a:rPr lang="en-HK" dirty="0"/>
              <a:t> </a:t>
            </a:r>
            <a:r>
              <a:rPr lang="en-HK" dirty="0" err="1"/>
              <a:t>trong</a:t>
            </a:r>
            <a:r>
              <a:rPr lang="en-HK" dirty="0"/>
              <a:t> </a:t>
            </a:r>
            <a:r>
              <a:rPr lang="en-HK" dirty="0" err="1"/>
              <a:t>đó</a:t>
            </a:r>
            <a:r>
              <a:rPr lang="en-HK" dirty="0"/>
              <a:t> có item user </a:t>
            </a:r>
            <a:r>
              <a:rPr lang="en-HK" dirty="0" err="1"/>
              <a:t>đó</a:t>
            </a:r>
            <a:r>
              <a:rPr lang="en-HK" dirty="0"/>
              <a:t> </a:t>
            </a:r>
            <a:r>
              <a:rPr lang="en-HK" dirty="0" err="1"/>
              <a:t>quan</a:t>
            </a:r>
            <a:r>
              <a:rPr lang="en-HK" dirty="0"/>
              <a:t> </a:t>
            </a:r>
            <a:r>
              <a:rPr lang="en-HK" dirty="0" err="1"/>
              <a:t>tâm</a:t>
            </a:r>
            <a:r>
              <a:rPr lang="en-HK" dirty="0"/>
              <a:t> </a:t>
            </a:r>
            <a:r>
              <a:rPr lang="en-HK" dirty="0" err="1"/>
              <a:t>đến</a:t>
            </a:r>
            <a:endParaRPr lang="en-HK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E36F24-D985-4F27-9CED-5D97D86B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II. </a:t>
            </a:r>
            <a:r>
              <a:rPr lang="en-HK" dirty="0" err="1"/>
              <a:t>Các</a:t>
            </a:r>
            <a:r>
              <a:rPr lang="en-HK" dirty="0"/>
              <a:t> </a:t>
            </a:r>
            <a:r>
              <a:rPr lang="en-HK" dirty="0" err="1"/>
              <a:t>bước</a:t>
            </a:r>
            <a:r>
              <a:rPr lang="en-HK" dirty="0"/>
              <a:t> </a:t>
            </a:r>
            <a:r>
              <a:rPr lang="en-HK" dirty="0" err="1"/>
              <a:t>thực</a:t>
            </a:r>
            <a:r>
              <a:rPr lang="en-HK" dirty="0"/>
              <a:t> </a:t>
            </a:r>
            <a:r>
              <a:rPr lang="en-HK" dirty="0" err="1"/>
              <a:t>hiện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319223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6AD6D1-C132-4A01-ABB8-1F6806601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F944E3-6A27-435C-9129-C3C83AA2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35BBC-0FA2-4F42-B421-C095FB128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u="sng" dirty="0" err="1"/>
              <a:t>Tập</a:t>
            </a:r>
            <a:r>
              <a:rPr lang="en-HK" u="sng" dirty="0"/>
              <a:t> </a:t>
            </a:r>
            <a:r>
              <a:rPr lang="en-HK" u="sng" dirty="0" err="1"/>
              <a:t>dữ</a:t>
            </a:r>
            <a:r>
              <a:rPr lang="en-HK" u="sng" dirty="0"/>
              <a:t> </a:t>
            </a:r>
            <a:r>
              <a:rPr lang="en-HK" u="sng" dirty="0" err="1"/>
              <a:t>liệu</a:t>
            </a:r>
            <a:r>
              <a:rPr lang="en-HK" u="sng" dirty="0"/>
              <a:t> Tiki-Ecommerce</a:t>
            </a:r>
          </a:p>
          <a:p>
            <a:pPr marL="0" indent="0">
              <a:buNone/>
            </a:pPr>
            <a:r>
              <a:rPr lang="en-HK" dirty="0" err="1"/>
              <a:t>Từ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r>
              <a:rPr lang="en-HK" dirty="0"/>
              <a:t> rating ban </a:t>
            </a:r>
            <a:r>
              <a:rPr lang="en-HK" dirty="0" err="1"/>
              <a:t>đầu</a:t>
            </a:r>
            <a:r>
              <a:rPr lang="en-HK" dirty="0"/>
              <a:t>, </a:t>
            </a:r>
            <a:r>
              <a:rPr lang="en-HK" dirty="0" err="1"/>
              <a:t>nhóm</a:t>
            </a:r>
            <a:r>
              <a:rPr lang="en-HK" dirty="0"/>
              <a:t> </a:t>
            </a:r>
            <a:r>
              <a:rPr lang="en-HK" dirty="0" err="1"/>
              <a:t>thực</a:t>
            </a:r>
            <a:r>
              <a:rPr lang="en-HK" dirty="0"/>
              <a:t> </a:t>
            </a:r>
            <a:r>
              <a:rPr lang="en-HK" dirty="0" err="1"/>
              <a:t>hiện</a:t>
            </a:r>
            <a:r>
              <a:rPr lang="en-HK" dirty="0"/>
              <a:t> </a:t>
            </a:r>
            <a:r>
              <a:rPr lang="en-HK" dirty="0" err="1"/>
              <a:t>loại</a:t>
            </a:r>
            <a:r>
              <a:rPr lang="en-HK" dirty="0"/>
              <a:t> </a:t>
            </a:r>
            <a:r>
              <a:rPr lang="en-HK" dirty="0" err="1"/>
              <a:t>bỏ</a:t>
            </a:r>
            <a:r>
              <a:rPr lang="en-HK" dirty="0"/>
              <a:t> </a:t>
            </a:r>
            <a:r>
              <a:rPr lang="en-HK" dirty="0" err="1"/>
              <a:t>các</a:t>
            </a:r>
            <a:r>
              <a:rPr lang="en-HK" dirty="0"/>
              <a:t> user </a:t>
            </a:r>
            <a:r>
              <a:rPr lang="en-HK" dirty="0" err="1"/>
              <a:t>với</a:t>
            </a:r>
            <a:r>
              <a:rPr lang="en-HK" dirty="0"/>
              <a:t> </a:t>
            </a:r>
            <a:r>
              <a:rPr lang="en-HK" dirty="0" err="1"/>
              <a:t>lịch</a:t>
            </a:r>
            <a:r>
              <a:rPr lang="en-HK" dirty="0"/>
              <a:t> </a:t>
            </a:r>
            <a:r>
              <a:rPr lang="en-HK" dirty="0" err="1"/>
              <a:t>sử</a:t>
            </a:r>
            <a:r>
              <a:rPr lang="en-HK" dirty="0"/>
              <a:t> </a:t>
            </a:r>
            <a:r>
              <a:rPr lang="en-HK" dirty="0" err="1"/>
              <a:t>tương</a:t>
            </a:r>
            <a:r>
              <a:rPr lang="en-HK" dirty="0"/>
              <a:t> </a:t>
            </a:r>
            <a:r>
              <a:rPr lang="en-HK" dirty="0" err="1"/>
              <a:t>tác</a:t>
            </a:r>
            <a:r>
              <a:rPr lang="en-HK" dirty="0"/>
              <a:t> &lt; 10.</a:t>
            </a:r>
          </a:p>
          <a:p>
            <a:pPr marL="0" indent="0">
              <a:buNone/>
            </a:pPr>
            <a:r>
              <a:rPr lang="en-HK" dirty="0" err="1"/>
              <a:t>Ngoài</a:t>
            </a:r>
            <a:r>
              <a:rPr lang="en-HK" dirty="0"/>
              <a:t> </a:t>
            </a:r>
            <a:r>
              <a:rPr lang="en-HK" dirty="0" err="1"/>
              <a:t>những</a:t>
            </a:r>
            <a:r>
              <a:rPr lang="en-HK" dirty="0"/>
              <a:t> </a:t>
            </a:r>
            <a:r>
              <a:rPr lang="en-HK" dirty="0" err="1"/>
              <a:t>trường</a:t>
            </a:r>
            <a:r>
              <a:rPr lang="en-HK" dirty="0"/>
              <a:t> </a:t>
            </a:r>
            <a:r>
              <a:rPr lang="en-HK" dirty="0" err="1"/>
              <a:t>sẵn</a:t>
            </a:r>
            <a:r>
              <a:rPr lang="en-HK" dirty="0"/>
              <a:t> có, </a:t>
            </a:r>
            <a:r>
              <a:rPr lang="en-HK" dirty="0" err="1"/>
              <a:t>các</a:t>
            </a:r>
            <a:r>
              <a:rPr lang="en-HK" dirty="0"/>
              <a:t> entities, </a:t>
            </a:r>
            <a:r>
              <a:rPr lang="en-HK" dirty="0" err="1"/>
              <a:t>tuy</a:t>
            </a:r>
            <a:r>
              <a:rPr lang="en-HK" dirty="0"/>
              <a:t> </a:t>
            </a:r>
            <a:r>
              <a:rPr lang="en-HK" dirty="0" err="1"/>
              <a:t>nhóm</a:t>
            </a:r>
            <a:r>
              <a:rPr lang="en-HK" dirty="0"/>
              <a:t> </a:t>
            </a:r>
            <a:r>
              <a:rPr lang="en-HK" dirty="0" err="1"/>
              <a:t>chưa</a:t>
            </a:r>
            <a:r>
              <a:rPr lang="en-HK" dirty="0"/>
              <a:t> </a:t>
            </a:r>
            <a:r>
              <a:rPr lang="en-HK" dirty="0" err="1"/>
              <a:t>sử</a:t>
            </a:r>
            <a:r>
              <a:rPr lang="en-HK" dirty="0"/>
              <a:t> </a:t>
            </a:r>
            <a:r>
              <a:rPr lang="en-HK" dirty="0" err="1"/>
              <a:t>dụng</a:t>
            </a:r>
            <a:r>
              <a:rPr lang="en-HK" dirty="0"/>
              <a:t> </a:t>
            </a:r>
            <a:r>
              <a:rPr lang="en-HK" dirty="0" err="1"/>
              <a:t>đến</a:t>
            </a:r>
            <a:r>
              <a:rPr lang="en-HK" dirty="0"/>
              <a:t> ở </a:t>
            </a:r>
            <a:r>
              <a:rPr lang="en-HK" dirty="0" err="1"/>
              <a:t>đây</a:t>
            </a:r>
            <a:r>
              <a:rPr lang="en-HK" dirty="0"/>
              <a:t>, </a:t>
            </a:r>
            <a:r>
              <a:rPr lang="en-HK" dirty="0" err="1"/>
              <a:t>cũng</a:t>
            </a:r>
            <a:r>
              <a:rPr lang="en-HK" dirty="0"/>
              <a:t> được </a:t>
            </a:r>
            <a:r>
              <a:rPr lang="en-HK" dirty="0" err="1"/>
              <a:t>tách</a:t>
            </a:r>
            <a:r>
              <a:rPr lang="en-HK" dirty="0"/>
              <a:t> </a:t>
            </a:r>
            <a:r>
              <a:rPr lang="en-HK" dirty="0" err="1"/>
              <a:t>ra</a:t>
            </a:r>
            <a:r>
              <a:rPr lang="en-HK" dirty="0"/>
              <a:t> </a:t>
            </a:r>
            <a:r>
              <a:rPr lang="en-HK" dirty="0" err="1"/>
              <a:t>từ</a:t>
            </a:r>
            <a:r>
              <a:rPr lang="en-HK" dirty="0"/>
              <a:t> </a:t>
            </a:r>
            <a:r>
              <a:rPr lang="en-HK" dirty="0" err="1"/>
              <a:t>tên</a:t>
            </a:r>
            <a:r>
              <a:rPr lang="en-HK" dirty="0"/>
              <a:t> item.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AD2B469-AA3C-48A6-B7FA-66E4E3719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002149"/>
              </p:ext>
            </p:extLst>
          </p:nvPr>
        </p:nvGraphicFramePr>
        <p:xfrm>
          <a:off x="4572000" y="3937000"/>
          <a:ext cx="4180064" cy="220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032">
                  <a:extLst>
                    <a:ext uri="{9D8B030D-6E8A-4147-A177-3AD203B41FA5}">
                      <a16:colId xmlns:a16="http://schemas.microsoft.com/office/drawing/2014/main" val="681267893"/>
                    </a:ext>
                  </a:extLst>
                </a:gridCol>
                <a:gridCol w="2090032">
                  <a:extLst>
                    <a:ext uri="{9D8B030D-6E8A-4147-A177-3AD203B41FA5}">
                      <a16:colId xmlns:a16="http://schemas.microsoft.com/office/drawing/2014/main" val="2161556691"/>
                    </a:ext>
                  </a:extLst>
                </a:gridCol>
              </a:tblGrid>
              <a:tr h="440944">
                <a:tc>
                  <a:txBody>
                    <a:bodyPr/>
                    <a:lstStyle/>
                    <a:p>
                      <a:r>
                        <a:rPr lang="en-HK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Tiki-Ecommerce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552778"/>
                  </a:ext>
                </a:extLst>
              </a:tr>
              <a:tr h="440944">
                <a:tc>
                  <a:txBody>
                    <a:bodyPr/>
                    <a:lstStyle/>
                    <a:p>
                      <a:r>
                        <a:rPr lang="en-HK" dirty="0"/>
                        <a:t># Explicit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56480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95839"/>
                  </a:ext>
                </a:extLst>
              </a:tr>
              <a:tr h="440944">
                <a:tc>
                  <a:txBody>
                    <a:bodyPr/>
                    <a:lstStyle/>
                    <a:p>
                      <a:r>
                        <a:rPr lang="en-HK" dirty="0"/>
                        <a:t>#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3405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65669"/>
                  </a:ext>
                </a:extLst>
              </a:tr>
              <a:tr h="440944">
                <a:tc>
                  <a:txBody>
                    <a:bodyPr/>
                    <a:lstStyle/>
                    <a:p>
                      <a:r>
                        <a:rPr lang="en-HK" dirty="0"/>
                        <a:t>#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11312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63561"/>
                  </a:ext>
                </a:extLst>
              </a:tr>
              <a:tr h="440944">
                <a:tc>
                  <a:txBody>
                    <a:bodyPr/>
                    <a:lstStyle/>
                    <a:p>
                      <a:r>
                        <a:rPr lang="en-HK" dirty="0"/>
                        <a:t># Sparsity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99.85%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204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694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6AD6D1-C132-4A01-ABB8-1F6806601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F944E3-6A27-435C-9129-C3C83AA2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35BBC-0FA2-4F42-B421-C095FB128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u="sng" dirty="0" err="1"/>
              <a:t>Tập</a:t>
            </a:r>
            <a:r>
              <a:rPr lang="en-HK" u="sng" dirty="0"/>
              <a:t> </a:t>
            </a:r>
            <a:r>
              <a:rPr lang="en-HK" u="sng" dirty="0" err="1"/>
              <a:t>dữ</a:t>
            </a:r>
            <a:r>
              <a:rPr lang="en-HK" u="sng" dirty="0"/>
              <a:t> </a:t>
            </a:r>
            <a:r>
              <a:rPr lang="en-HK" u="sng" dirty="0" err="1"/>
              <a:t>liệu</a:t>
            </a:r>
            <a:r>
              <a:rPr lang="en-HK" u="sng" dirty="0"/>
              <a:t> Tiki-Ecommerce</a:t>
            </a:r>
          </a:p>
          <a:p>
            <a:pPr marL="0" indent="0">
              <a:buNone/>
            </a:pPr>
            <a:r>
              <a:rPr lang="en-HK" dirty="0"/>
              <a:t>Do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r>
              <a:rPr lang="en-HK" dirty="0"/>
              <a:t> explicit (rating) </a:t>
            </a:r>
            <a:r>
              <a:rPr lang="en-HK" dirty="0" err="1"/>
              <a:t>khá</a:t>
            </a:r>
            <a:r>
              <a:rPr lang="en-HK" dirty="0"/>
              <a:t> </a:t>
            </a:r>
            <a:r>
              <a:rPr lang="en-HK" dirty="0" err="1"/>
              <a:t>mất</a:t>
            </a:r>
            <a:r>
              <a:rPr lang="en-HK" dirty="0"/>
              <a:t> </a:t>
            </a:r>
            <a:r>
              <a:rPr lang="en-HK" dirty="0" err="1"/>
              <a:t>cân</a:t>
            </a:r>
            <a:r>
              <a:rPr lang="en-HK" dirty="0"/>
              <a:t> </a:t>
            </a:r>
            <a:r>
              <a:rPr lang="en-HK" dirty="0" err="1"/>
              <a:t>bằng</a:t>
            </a:r>
            <a:r>
              <a:rPr lang="en-HK" dirty="0"/>
              <a:t>, </a:t>
            </a:r>
            <a:r>
              <a:rPr lang="en-HK" dirty="0" err="1"/>
              <a:t>với</a:t>
            </a:r>
            <a:r>
              <a:rPr lang="en-HK" dirty="0"/>
              <a:t> </a:t>
            </a:r>
            <a:r>
              <a:rPr lang="en-HK" dirty="0" err="1"/>
              <a:t>gần</a:t>
            </a:r>
            <a:r>
              <a:rPr lang="en-HK" dirty="0"/>
              <a:t> 80% rating </a:t>
            </a:r>
            <a:r>
              <a:rPr lang="en-HK" dirty="0" err="1"/>
              <a:t>trong</a:t>
            </a:r>
            <a:r>
              <a:rPr lang="en-HK" dirty="0"/>
              <a:t> </a:t>
            </a:r>
            <a:r>
              <a:rPr lang="en-HK" dirty="0" err="1"/>
              <a:t>khoảng</a:t>
            </a:r>
            <a:r>
              <a:rPr lang="en-HK" dirty="0"/>
              <a:t> 4-5</a:t>
            </a:r>
          </a:p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 </a:t>
            </a:r>
            <a:r>
              <a:rPr lang="en-HK" dirty="0" err="1"/>
              <a:t>Nhóm</a:t>
            </a:r>
            <a:r>
              <a:rPr lang="en-HK" dirty="0"/>
              <a:t> </a:t>
            </a:r>
            <a:r>
              <a:rPr lang="en-HK" dirty="0" err="1"/>
              <a:t>chỉ</a:t>
            </a:r>
            <a:r>
              <a:rPr lang="en-HK" dirty="0"/>
              <a:t> </a:t>
            </a:r>
            <a:r>
              <a:rPr lang="en-HK" dirty="0" err="1"/>
              <a:t>sử</a:t>
            </a:r>
            <a:r>
              <a:rPr lang="en-HK" dirty="0"/>
              <a:t> </a:t>
            </a:r>
            <a:r>
              <a:rPr lang="en-HK" dirty="0" err="1"/>
              <a:t>dụng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r>
              <a:rPr lang="en-HK" dirty="0"/>
              <a:t> implicit</a:t>
            </a:r>
          </a:p>
          <a:p>
            <a:r>
              <a:rPr lang="en-HK" dirty="0"/>
              <a:t>Có rating -&gt; positive</a:t>
            </a:r>
          </a:p>
          <a:p>
            <a:r>
              <a:rPr lang="en-HK" dirty="0"/>
              <a:t>Không rating -&gt; negative</a:t>
            </a:r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E3A90954-13E9-4086-AF59-B62FA0985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53" y="2660526"/>
            <a:ext cx="4033566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45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2005E-D9FB-4F5D-82E7-9ACBDE20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BF0A2-17D1-4F7C-860B-809535DA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E58EE-5FCF-4E6F-8172-DFDF3DB09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u="sng" dirty="0" err="1"/>
              <a:t>Phương</a:t>
            </a:r>
            <a:r>
              <a:rPr lang="en-HK" u="sng" dirty="0"/>
              <a:t> </a:t>
            </a:r>
            <a:r>
              <a:rPr lang="en-HK" u="sng" dirty="0" err="1"/>
              <a:t>pháp</a:t>
            </a:r>
            <a:r>
              <a:rPr lang="en-HK" u="sng" dirty="0"/>
              <a:t> </a:t>
            </a:r>
            <a:r>
              <a:rPr lang="en-HK" u="sng" dirty="0" err="1"/>
              <a:t>đánh</a:t>
            </a:r>
            <a:r>
              <a:rPr lang="en-HK" u="sng" dirty="0"/>
              <a:t> </a:t>
            </a:r>
            <a:r>
              <a:rPr lang="en-HK" u="sng" dirty="0" err="1"/>
              <a:t>giá</a:t>
            </a:r>
            <a:endParaRPr lang="en-HK" u="sng" dirty="0"/>
          </a:p>
          <a:p>
            <a:pPr marL="0" indent="0">
              <a:buNone/>
            </a:pPr>
            <a:r>
              <a:rPr lang="en-HK" dirty="0" err="1"/>
              <a:t>Nhóm</a:t>
            </a:r>
            <a:r>
              <a:rPr lang="en-HK" dirty="0"/>
              <a:t> </a:t>
            </a:r>
            <a:r>
              <a:rPr lang="en-HK" dirty="0" err="1"/>
              <a:t>thực</a:t>
            </a:r>
            <a:r>
              <a:rPr lang="en-HK" dirty="0"/>
              <a:t> </a:t>
            </a:r>
            <a:r>
              <a:rPr lang="en-HK" dirty="0" err="1"/>
              <a:t>hiện</a:t>
            </a:r>
            <a:r>
              <a:rPr lang="en-HK" dirty="0"/>
              <a:t> </a:t>
            </a:r>
            <a:r>
              <a:rPr lang="en-HK" dirty="0" err="1"/>
              <a:t>đánh</a:t>
            </a:r>
            <a:r>
              <a:rPr lang="en-HK" dirty="0"/>
              <a:t> </a:t>
            </a:r>
            <a:r>
              <a:rPr lang="en-HK" dirty="0" err="1"/>
              <a:t>giá</a:t>
            </a:r>
            <a:r>
              <a:rPr lang="en-HK" dirty="0"/>
              <a:t> </a:t>
            </a:r>
            <a:r>
              <a:rPr lang="en-HK" dirty="0" err="1"/>
              <a:t>theo</a:t>
            </a:r>
            <a:r>
              <a:rPr lang="en-HK" dirty="0"/>
              <a:t> </a:t>
            </a:r>
            <a:r>
              <a:rPr lang="en-HK" dirty="0" err="1"/>
              <a:t>chiến</a:t>
            </a:r>
            <a:r>
              <a:rPr lang="en-HK" dirty="0"/>
              <a:t> </a:t>
            </a:r>
            <a:r>
              <a:rPr lang="en-HK" dirty="0" err="1"/>
              <a:t>lược</a:t>
            </a:r>
            <a:r>
              <a:rPr lang="en-HK" dirty="0"/>
              <a:t> </a:t>
            </a:r>
            <a:r>
              <a:rPr lang="en-HK" i="1" dirty="0"/>
              <a:t>leave-one-out</a:t>
            </a:r>
            <a:r>
              <a:rPr lang="en-HK" dirty="0"/>
              <a:t>:</a:t>
            </a:r>
          </a:p>
          <a:p>
            <a:r>
              <a:rPr lang="en-HK" sz="2400" dirty="0"/>
              <a:t>Item </a:t>
            </a:r>
            <a:r>
              <a:rPr lang="en-HK" sz="2400" dirty="0" err="1"/>
              <a:t>cuối</a:t>
            </a:r>
            <a:r>
              <a:rPr lang="en-HK" sz="2400" dirty="0"/>
              <a:t> </a:t>
            </a:r>
            <a:r>
              <a:rPr lang="en-HK" sz="2400" dirty="0" err="1"/>
              <a:t>trong</a:t>
            </a:r>
            <a:r>
              <a:rPr lang="en-HK" sz="2400" dirty="0"/>
              <a:t> </a:t>
            </a:r>
            <a:r>
              <a:rPr lang="en-HK" sz="2400" dirty="0" err="1"/>
              <a:t>chuỗi</a:t>
            </a:r>
            <a:r>
              <a:rPr lang="en-HK" sz="2400" dirty="0"/>
              <a:t> </a:t>
            </a:r>
            <a:r>
              <a:rPr lang="en-HK" sz="2400" dirty="0" err="1"/>
              <a:t>tương</a:t>
            </a:r>
            <a:r>
              <a:rPr lang="en-HK" sz="2400" dirty="0"/>
              <a:t> </a:t>
            </a:r>
            <a:r>
              <a:rPr lang="en-HK" sz="2400" dirty="0" err="1"/>
              <a:t>tác</a:t>
            </a:r>
            <a:r>
              <a:rPr lang="en-HK" sz="2400" dirty="0"/>
              <a:t> </a:t>
            </a:r>
            <a:r>
              <a:rPr lang="en-HK" sz="2400" dirty="0" err="1"/>
              <a:t>dùng</a:t>
            </a:r>
            <a:r>
              <a:rPr lang="en-HK" sz="2400" dirty="0"/>
              <a:t> </a:t>
            </a:r>
            <a:r>
              <a:rPr lang="en-HK" sz="2400" dirty="0" err="1"/>
              <a:t>để</a:t>
            </a:r>
            <a:r>
              <a:rPr lang="en-HK" sz="2400" dirty="0"/>
              <a:t> </a:t>
            </a:r>
            <a:r>
              <a:rPr lang="en-HK" sz="2400" dirty="0" err="1"/>
              <a:t>đánh</a:t>
            </a:r>
            <a:r>
              <a:rPr lang="en-HK" sz="2400" dirty="0"/>
              <a:t> </a:t>
            </a:r>
            <a:r>
              <a:rPr lang="en-HK" sz="2400" dirty="0" err="1"/>
              <a:t>giá</a:t>
            </a:r>
            <a:endParaRPr lang="en-HK" sz="2400" dirty="0"/>
          </a:p>
          <a:p>
            <a:r>
              <a:rPr lang="en-HK" sz="2400" dirty="0" err="1"/>
              <a:t>Các</a:t>
            </a:r>
            <a:r>
              <a:rPr lang="en-HK" sz="2400" dirty="0"/>
              <a:t> item </a:t>
            </a:r>
            <a:r>
              <a:rPr lang="en-HK" sz="2400" dirty="0" err="1"/>
              <a:t>còn</a:t>
            </a:r>
            <a:r>
              <a:rPr lang="en-HK" sz="2400" dirty="0"/>
              <a:t> lại </a:t>
            </a:r>
            <a:r>
              <a:rPr lang="en-HK" sz="2400" dirty="0" err="1"/>
              <a:t>dùng</a:t>
            </a:r>
            <a:r>
              <a:rPr lang="en-HK" sz="2400" dirty="0"/>
              <a:t> </a:t>
            </a:r>
            <a:r>
              <a:rPr lang="en-HK" sz="2400" dirty="0" err="1"/>
              <a:t>để</a:t>
            </a:r>
            <a:r>
              <a:rPr lang="en-HK" sz="2400" dirty="0"/>
              <a:t> </a:t>
            </a:r>
            <a:r>
              <a:rPr lang="en-HK" sz="2400" dirty="0" err="1"/>
              <a:t>huấn</a:t>
            </a:r>
            <a:r>
              <a:rPr lang="en-HK" sz="2400" dirty="0"/>
              <a:t> </a:t>
            </a:r>
            <a:r>
              <a:rPr lang="en-HK" sz="2400" dirty="0" err="1"/>
              <a:t>luyện</a:t>
            </a:r>
            <a:endParaRPr lang="en-HK" sz="2400" dirty="0"/>
          </a:p>
          <a:p>
            <a:r>
              <a:rPr lang="en-HK" sz="2400" dirty="0" err="1"/>
              <a:t>Mỗi</a:t>
            </a:r>
            <a:r>
              <a:rPr lang="en-HK" sz="2400" dirty="0"/>
              <a:t> ground-truth item được </a:t>
            </a:r>
            <a:r>
              <a:rPr lang="en-HK" sz="2400" dirty="0" err="1"/>
              <a:t>trộn</a:t>
            </a:r>
            <a:r>
              <a:rPr lang="en-HK" sz="2400" dirty="0"/>
              <a:t> </a:t>
            </a:r>
            <a:r>
              <a:rPr lang="en-HK" sz="2400" dirty="0" err="1"/>
              <a:t>với</a:t>
            </a:r>
            <a:r>
              <a:rPr lang="en-HK" sz="2400" dirty="0"/>
              <a:t> 99 negative items</a:t>
            </a:r>
          </a:p>
          <a:p>
            <a:pPr marL="0" indent="0">
              <a:buNone/>
            </a:pPr>
            <a:r>
              <a:rPr lang="en-HK" dirty="0">
                <a:sym typeface="Wingdings" panose="05000000000000000000" pitchFamily="2" charset="2"/>
              </a:rPr>
              <a:t> </a:t>
            </a:r>
            <a:r>
              <a:rPr lang="en-HK" sz="2400" dirty="0">
                <a:sym typeface="Wingdings" panose="05000000000000000000" pitchFamily="2" charset="2"/>
              </a:rPr>
              <a:t>Bài toán ranking 100 items và </a:t>
            </a:r>
            <a:r>
              <a:rPr lang="en-HK" sz="2400" dirty="0" err="1">
                <a:sym typeface="Wingdings" panose="05000000000000000000" pitchFamily="2" charset="2"/>
              </a:rPr>
              <a:t>đánh</a:t>
            </a:r>
            <a:r>
              <a:rPr lang="en-HK" sz="2400" dirty="0">
                <a:sym typeface="Wingdings" panose="05000000000000000000" pitchFamily="2" charset="2"/>
              </a:rPr>
              <a:t> </a:t>
            </a:r>
            <a:r>
              <a:rPr lang="en-HK" sz="2400" dirty="0" err="1">
                <a:sym typeface="Wingdings" panose="05000000000000000000" pitchFamily="2" charset="2"/>
              </a:rPr>
              <a:t>giá</a:t>
            </a:r>
            <a:r>
              <a:rPr lang="en-HK" sz="2400" dirty="0">
                <a:sym typeface="Wingdings" panose="05000000000000000000" pitchFamily="2" charset="2"/>
              </a:rPr>
              <a:t> </a:t>
            </a:r>
            <a:r>
              <a:rPr lang="en-HK" sz="2400" dirty="0" err="1">
                <a:sym typeface="Wingdings" panose="05000000000000000000" pitchFamily="2" charset="2"/>
              </a:rPr>
              <a:t>theo</a:t>
            </a:r>
            <a:r>
              <a:rPr lang="en-HK" sz="2400" dirty="0">
                <a:sym typeface="Wingdings" panose="05000000000000000000" pitchFamily="2" charset="2"/>
              </a:rPr>
              <a:t> </a:t>
            </a:r>
            <a:r>
              <a:rPr lang="en-HK" sz="2400" dirty="0" err="1">
                <a:sym typeface="Wingdings" panose="05000000000000000000" pitchFamily="2" charset="2"/>
              </a:rPr>
              <a:t>thứ</a:t>
            </a:r>
            <a:r>
              <a:rPr lang="en-HK" sz="2400" dirty="0">
                <a:sym typeface="Wingdings" panose="05000000000000000000" pitchFamily="2" charset="2"/>
              </a:rPr>
              <a:t> </a:t>
            </a:r>
            <a:r>
              <a:rPr lang="en-HK" sz="2400" dirty="0" err="1">
                <a:sym typeface="Wingdings" panose="05000000000000000000" pitchFamily="2" charset="2"/>
              </a:rPr>
              <a:t>tự</a:t>
            </a:r>
            <a:r>
              <a:rPr lang="en-HK" sz="2400" dirty="0">
                <a:sym typeface="Wingdings" panose="05000000000000000000" pitchFamily="2" charset="2"/>
              </a:rPr>
              <a:t> ranking của ground-truth</a:t>
            </a:r>
            <a:endParaRPr lang="en-HK" sz="2400" dirty="0"/>
          </a:p>
        </p:txBody>
      </p:sp>
    </p:spTree>
    <p:extLst>
      <p:ext uri="{BB962C8B-B14F-4D97-AF65-F5344CB8AC3E}">
        <p14:creationId xmlns:p14="http://schemas.microsoft.com/office/powerpoint/2010/main" val="2632841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2005E-D9FB-4F5D-82E7-9ACBDE20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BF0A2-17D1-4F7C-860B-809535DA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E58EE-5FCF-4E6F-8172-DFDF3DB09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u="sng" dirty="0" err="1"/>
              <a:t>Phương</a:t>
            </a:r>
            <a:r>
              <a:rPr lang="en-HK" u="sng" dirty="0"/>
              <a:t> </a:t>
            </a:r>
            <a:r>
              <a:rPr lang="en-HK" u="sng" dirty="0" err="1"/>
              <a:t>pháp</a:t>
            </a:r>
            <a:r>
              <a:rPr lang="en-HK" u="sng" dirty="0"/>
              <a:t> </a:t>
            </a:r>
            <a:r>
              <a:rPr lang="en-HK" u="sng" dirty="0" err="1"/>
              <a:t>đánh</a:t>
            </a:r>
            <a:r>
              <a:rPr lang="en-HK" u="sng" dirty="0"/>
              <a:t> </a:t>
            </a:r>
            <a:r>
              <a:rPr lang="en-HK" u="sng" dirty="0" err="1"/>
              <a:t>giá</a:t>
            </a:r>
            <a:endParaRPr lang="en-HK" u="sng" dirty="0"/>
          </a:p>
          <a:p>
            <a:pPr marL="0" indent="0">
              <a:buNone/>
            </a:pPr>
            <a:endParaRPr lang="en-HK" u="sng" dirty="0"/>
          </a:p>
          <a:p>
            <a:pPr marL="0" indent="0">
              <a:buNone/>
            </a:pPr>
            <a:r>
              <a:rPr lang="en-HK" dirty="0"/>
              <a:t>Hit Ratio (HR)</a:t>
            </a:r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endParaRPr lang="en-HK" dirty="0"/>
          </a:p>
          <a:p>
            <a:pPr marL="0" indent="0">
              <a:buNone/>
            </a:pPr>
            <a:r>
              <a:rPr lang="en-HK" dirty="0"/>
              <a:t>Normalized Discounted Cumulative Count (</a:t>
            </a:r>
            <a:r>
              <a:rPr lang="en-HK" dirty="0" err="1"/>
              <a:t>nDCG</a:t>
            </a:r>
            <a:r>
              <a:rPr lang="en-HK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9B398-EB65-4FDC-B93E-859E65C5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42" y="2564765"/>
            <a:ext cx="6848475" cy="1200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700AF-141F-4E2D-B6EC-FC7141C3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42" y="4533074"/>
            <a:ext cx="6924675" cy="1666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Footer Placeholder 72">
            <a:extLst>
              <a:ext uri="{FF2B5EF4-FFF2-40B4-BE49-F238E27FC236}">
                <a16:creationId xmlns:a16="http://schemas.microsoft.com/office/drawing/2014/main" id="{2385601C-3249-4ABA-905C-635BF1D0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193" y="6452208"/>
            <a:ext cx="8380730" cy="517555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Tran, Q., Tran, L., Hai, L.C., Linh, N.V., &amp; Than, K. (2021). From Implicit to Explicit feedback: A deep neural network for modeling sequential </a:t>
            </a:r>
            <a:r>
              <a:rPr lang="en-US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behaviours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and long-short term preferences of online users. </a:t>
            </a:r>
            <a:r>
              <a:rPr lang="en-US" b="0" i="1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ArXiv</a:t>
            </a:r>
            <a:r>
              <a:rPr lang="en-US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abs/2107.12325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 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9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2005E-D9FB-4F5D-82E7-9ACBDE20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BF0A2-17D1-4F7C-860B-809535DA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FE58EE-5FCF-4E6F-8172-DFDF3DB09D3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HK" u="sng" dirty="0"/>
                  <a:t>Thông </a:t>
                </a:r>
                <a:r>
                  <a:rPr lang="en-HK" u="sng" dirty="0" err="1"/>
                  <a:t>số</a:t>
                </a:r>
                <a:r>
                  <a:rPr lang="en-HK" u="sng" dirty="0"/>
                  <a:t> </a:t>
                </a:r>
                <a:r>
                  <a:rPr lang="en-HK" u="sng" dirty="0" err="1"/>
                  <a:t>cài</a:t>
                </a:r>
                <a:r>
                  <a:rPr lang="en-HK" u="sng" dirty="0"/>
                  <a:t> </a:t>
                </a:r>
                <a:r>
                  <a:rPr lang="en-HK" u="sng" dirty="0" err="1"/>
                  <a:t>đặt</a:t>
                </a:r>
                <a:endParaRPr lang="en-HK" u="sng" dirty="0"/>
              </a:p>
              <a:p>
                <a:pPr marL="0" indent="0">
                  <a:buNone/>
                </a:pPr>
                <a:endParaRPr lang="en-HK" u="sng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HK" dirty="0" err="1"/>
                  <a:t>Giải</a:t>
                </a:r>
                <a:r>
                  <a:rPr lang="en-HK" dirty="0"/>
                  <a:t> </a:t>
                </a:r>
                <a:r>
                  <a:rPr lang="en-HK" dirty="0" err="1"/>
                  <a:t>thuật</a:t>
                </a:r>
                <a:r>
                  <a:rPr lang="en-HK" dirty="0"/>
                  <a:t> </a:t>
                </a:r>
                <a:r>
                  <a:rPr lang="en-HK" dirty="0" err="1"/>
                  <a:t>học</a:t>
                </a:r>
                <a:r>
                  <a:rPr lang="en-HK" dirty="0"/>
                  <a:t>: Adam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HK" dirty="0"/>
                  <a:t>=0.9,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HK" dirty="0"/>
                  <a:t>=0.999)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HK" dirty="0"/>
                  <a:t>Eta = {10, 1, 1e-1, 1e-2, 1e-3, 1e-4, 1e-5, 1e-6}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HK" dirty="0"/>
                  <a:t>Latent Size = {4, 8, 16, 32, 64}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HK" dirty="0"/>
                  <a:t>Batch Size = 512</a:t>
                </a:r>
              </a:p>
              <a:p>
                <a:pPr marL="0" indent="0">
                  <a:buNone/>
                </a:pPr>
                <a:endParaRPr lang="en-HK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HK" dirty="0"/>
                  <a:t>GMF: Eta = 1e-1, Latent Size = 8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HK" dirty="0"/>
                  <a:t>MLP: Eta = 1e-2, Latent Size = 32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HK" dirty="0"/>
                  <a:t>NMF: Eta = 1e-2, Latent Size = 16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FE58EE-5FCF-4E6F-8172-DFDF3DB09D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77" t="-2019" b="-2138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569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F6FCCA-4D87-425C-B2EC-555DA04F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A588DB-CA27-4DF4-B302-DC4F9950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9CD5813-3F52-4531-80A5-5BE611C3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9859"/>
            <a:ext cx="9034392" cy="33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92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98601-2465-401B-8BB2-269B887A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91595-AA7F-43E4-8243-EC978727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06F22E4-13DD-4084-B0C7-48A09FC7B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562"/>
            <a:ext cx="9144000" cy="31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6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162B1C-832D-4288-8244-2243874C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1D8FA7-B330-4345-8171-3A2A655D1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12C4E3A-E3C4-48A2-9038-DD2965D8D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124"/>
            <a:ext cx="9144000" cy="3164876"/>
          </a:xfrm>
          <a:prstGeom prst="rect">
            <a:avLst/>
          </a:prstGeom>
        </p:spPr>
      </p:pic>
      <p:pic>
        <p:nvPicPr>
          <p:cNvPr id="10" name="Picture 9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7E90C42C-6681-4FE5-9A0B-6C9946E35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249"/>
            <a:ext cx="9144000" cy="31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08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CDC85-6983-43D8-A8B5-88F7CE7F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1A70D-C3DC-49D5-90AB-93E15C22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pic>
        <p:nvPicPr>
          <p:cNvPr id="6" name="Picture 5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DACEAE9E-5E56-4F94-B848-7ACF4FDF8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143"/>
            <a:ext cx="9144000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34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4D1F4-A51E-433E-BE20-6C7E12E2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39D9C-4965-4CEA-8FA3-FF881F11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pic>
        <p:nvPicPr>
          <p:cNvPr id="6" name="Picture 5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50808046-BEA6-4CB2-9E20-F9EFE23CD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143"/>
            <a:ext cx="9144000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C103B-3B14-47FD-B27A-539DF6BF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E36F24-D985-4F27-9CED-5D97D86B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III. Thu </a:t>
            </a:r>
            <a:r>
              <a:rPr lang="en-HK" dirty="0" err="1"/>
              <a:t>thập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endParaRPr lang="en-H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BD134C-B6FB-47BE-BB2E-A00CDC4F765D}"/>
              </a:ext>
            </a:extLst>
          </p:cNvPr>
          <p:cNvSpPr txBox="1"/>
          <p:nvPr/>
        </p:nvSpPr>
        <p:spPr>
          <a:xfrm>
            <a:off x="235077" y="1049329"/>
            <a:ext cx="8689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Crawl dữ liệu trên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tiki sử dụng API mà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cung cấp kết hợp với thư viện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BeautifulSoup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và Selenium.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976C4-1AE7-4E18-B453-A7E3918E3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2" y="1880326"/>
            <a:ext cx="3581019" cy="4122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FB44AE-E5C4-4EBC-A608-1DE73366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51" y="1900136"/>
            <a:ext cx="4815207" cy="40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48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67F62-D6FA-4E67-87F8-F83DF78A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DDF0C3-3A89-472D-932E-4ED3C496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FDA6B5D-0E02-44CD-92EF-6918FADB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7299"/>
            <a:ext cx="9144000" cy="3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26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D70C3-63D0-4C7C-A514-B2495B2B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86BCD-6DAF-4E1A-88A8-97793185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5DC635B-12AE-493C-833A-116B72612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320" y="1714500"/>
            <a:ext cx="10708640" cy="40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03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85C6A8-8B17-4ACB-863A-8E72C8A0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5313E-4DC6-4EF4-B350-68D3474F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5959D-0AA4-42A7-B1E1-F8DBE01C7D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/>
              <a:t>Case Study 1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FBAB0E8-5CB1-4AAF-9379-46EC2410F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4" y="1595121"/>
            <a:ext cx="8788412" cy="249306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9B923A7-868A-42B7-8AA4-069B9952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4" y="4568084"/>
            <a:ext cx="6889644" cy="176597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186E464-3BCF-4E05-B03B-FFA0D318C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97" y="4563862"/>
            <a:ext cx="1930400" cy="17702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105C8-E663-456A-B84A-7C854815BC1C}"/>
              </a:ext>
            </a:extLst>
          </p:cNvPr>
          <p:cNvSpPr txBox="1"/>
          <p:nvPr/>
        </p:nvSpPr>
        <p:spPr>
          <a:xfrm>
            <a:off x="177794" y="4167010"/>
            <a:ext cx="1657362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HK" dirty="0"/>
              <a:t>GMF Prediction</a:t>
            </a:r>
          </a:p>
        </p:txBody>
      </p:sp>
    </p:spTree>
    <p:extLst>
      <p:ext uri="{BB962C8B-B14F-4D97-AF65-F5344CB8AC3E}">
        <p14:creationId xmlns:p14="http://schemas.microsoft.com/office/powerpoint/2010/main" val="2239052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85C6A8-8B17-4ACB-863A-8E72C8A0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5313E-4DC6-4EF4-B350-68D3474F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5959D-0AA4-42A7-B1E1-F8DBE01C7D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/>
              <a:t>Case Study 1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FBAB0E8-5CB1-4AAF-9379-46EC2410F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4" y="1595121"/>
            <a:ext cx="8788412" cy="24930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105C8-E663-456A-B84A-7C854815BC1C}"/>
              </a:ext>
            </a:extLst>
          </p:cNvPr>
          <p:cNvSpPr txBox="1"/>
          <p:nvPr/>
        </p:nvSpPr>
        <p:spPr>
          <a:xfrm>
            <a:off x="177794" y="4167010"/>
            <a:ext cx="1657362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HK" dirty="0"/>
              <a:t>MLP Prediction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76B9FC-7E09-4223-AD63-7B86523E4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276" y="4564315"/>
            <a:ext cx="1684508" cy="176974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5C57C49-EBE8-4E06-9A4B-00AC8746B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4" y="4564867"/>
            <a:ext cx="7005326" cy="17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72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85C6A8-8B17-4ACB-863A-8E72C8A0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5313E-4DC6-4EF4-B350-68D3474F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5959D-0AA4-42A7-B1E1-F8DBE01C7D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HK" dirty="0"/>
              <a:t>Case Study 1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FBAB0E8-5CB1-4AAF-9379-46EC2410F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4" y="1595121"/>
            <a:ext cx="8788412" cy="24930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105C8-E663-456A-B84A-7C854815BC1C}"/>
              </a:ext>
            </a:extLst>
          </p:cNvPr>
          <p:cNvSpPr txBox="1"/>
          <p:nvPr/>
        </p:nvSpPr>
        <p:spPr>
          <a:xfrm>
            <a:off x="177794" y="4167010"/>
            <a:ext cx="1657362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HK" dirty="0"/>
              <a:t>NMF Prediction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738B492-C1E6-413E-8D7B-495AAA6C9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3" y="4563636"/>
            <a:ext cx="6862959" cy="1770201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633C925-C328-48C7-8E7A-54E5FCB13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277" y="4563635"/>
            <a:ext cx="1839930" cy="177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39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8327D-F3CD-41C7-B596-0B748DD9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F844CE-CB25-4F73-83D3-BBD098CF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EABAC8-487B-487C-BB87-29B2D9405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451739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Case Study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E4DC30-4502-41E9-9E05-CF6975F4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317"/>
            <a:ext cx="9144000" cy="2796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0F5DE-F279-4FE2-B5C5-FCA15C92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4755"/>
            <a:ext cx="9144000" cy="1365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77FE85-1102-4F42-8ACA-BDF5102D100C}"/>
              </a:ext>
            </a:extLst>
          </p:cNvPr>
          <p:cNvSpPr txBox="1"/>
          <p:nvPr/>
        </p:nvSpPr>
        <p:spPr>
          <a:xfrm>
            <a:off x="0" y="4311772"/>
            <a:ext cx="1657362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HK" dirty="0"/>
              <a:t>GMF Prediction</a:t>
            </a:r>
          </a:p>
        </p:txBody>
      </p:sp>
    </p:spTree>
    <p:extLst>
      <p:ext uri="{BB962C8B-B14F-4D97-AF65-F5344CB8AC3E}">
        <p14:creationId xmlns:p14="http://schemas.microsoft.com/office/powerpoint/2010/main" val="756028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8327D-F3CD-41C7-B596-0B748DD9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F844CE-CB25-4F73-83D3-BBD098CF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EABAC8-487B-487C-BB87-29B2D9405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Case Study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EA43B-B9E1-421D-AE6D-B955052E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317"/>
            <a:ext cx="9144000" cy="2796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718341-E2BE-4CD2-9FDC-6F020A974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4248"/>
            <a:ext cx="9144000" cy="1763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FFF61C-45F7-4DAC-BACD-25E4869E8B90}"/>
              </a:ext>
            </a:extLst>
          </p:cNvPr>
          <p:cNvSpPr txBox="1"/>
          <p:nvPr/>
        </p:nvSpPr>
        <p:spPr>
          <a:xfrm>
            <a:off x="0" y="4300484"/>
            <a:ext cx="1657362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HK" dirty="0"/>
              <a:t>MLP Prediction</a:t>
            </a:r>
          </a:p>
        </p:txBody>
      </p:sp>
    </p:spTree>
    <p:extLst>
      <p:ext uri="{BB962C8B-B14F-4D97-AF65-F5344CB8AC3E}">
        <p14:creationId xmlns:p14="http://schemas.microsoft.com/office/powerpoint/2010/main" val="4215990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8327D-F3CD-41C7-B596-0B748DD9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F844CE-CB25-4F73-83D3-BBD098CF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EABAC8-487B-487C-BB87-29B2D9405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Case Study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FA224-538A-4AD9-A9E2-1082B77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317"/>
            <a:ext cx="9144000" cy="2796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1CF99-3603-4101-A7FE-12AD1823D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4248"/>
            <a:ext cx="9144000" cy="1607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0F6983-A9D8-47DA-B687-D9ACD09E1F1E}"/>
              </a:ext>
            </a:extLst>
          </p:cNvPr>
          <p:cNvSpPr txBox="1"/>
          <p:nvPr/>
        </p:nvSpPr>
        <p:spPr>
          <a:xfrm>
            <a:off x="0" y="4278977"/>
            <a:ext cx="1657362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HK" dirty="0"/>
              <a:t>NMF Prediction</a:t>
            </a:r>
          </a:p>
        </p:txBody>
      </p:sp>
    </p:spTree>
    <p:extLst>
      <p:ext uri="{BB962C8B-B14F-4D97-AF65-F5344CB8AC3E}">
        <p14:creationId xmlns:p14="http://schemas.microsoft.com/office/powerpoint/2010/main" val="3317280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8327D-F3CD-41C7-B596-0B748DD9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F844CE-CB25-4F73-83D3-BBD098CF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EABAC8-487B-487C-BB87-29B2D9405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Case Study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56F354-D02C-48E9-8C92-F1DACA19D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479"/>
            <a:ext cx="9144000" cy="2060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FF94BD-41F8-4D7B-83E8-5092A7D1F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5639"/>
            <a:ext cx="7299321" cy="1841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FA67F0-AFF6-4AAB-AE0E-8CD55579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321" y="4605638"/>
            <a:ext cx="1844679" cy="18418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9111A-A0A3-4ABC-A73F-5992A29AA470}"/>
              </a:ext>
            </a:extLst>
          </p:cNvPr>
          <p:cNvSpPr txBox="1"/>
          <p:nvPr/>
        </p:nvSpPr>
        <p:spPr>
          <a:xfrm>
            <a:off x="0" y="4090410"/>
            <a:ext cx="1657362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HK" dirty="0"/>
              <a:t>GMF Prediction</a:t>
            </a:r>
          </a:p>
        </p:txBody>
      </p:sp>
    </p:spTree>
    <p:extLst>
      <p:ext uri="{BB962C8B-B14F-4D97-AF65-F5344CB8AC3E}">
        <p14:creationId xmlns:p14="http://schemas.microsoft.com/office/powerpoint/2010/main" val="1165450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8327D-F3CD-41C7-B596-0B748DD9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F844CE-CB25-4F73-83D3-BBD098CF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EABAC8-487B-487C-BB87-29B2D9405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Case Study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84097-EC5D-4A04-A944-0F27CF0C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619"/>
            <a:ext cx="9144000" cy="2060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2CA98-175F-4CB8-BCB4-E9BBC1B9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6640"/>
            <a:ext cx="9144000" cy="2061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1FAC0-F2DE-497C-88BC-9BDAE054320E}"/>
              </a:ext>
            </a:extLst>
          </p:cNvPr>
          <p:cNvSpPr txBox="1"/>
          <p:nvPr/>
        </p:nvSpPr>
        <p:spPr>
          <a:xfrm>
            <a:off x="0" y="3849852"/>
            <a:ext cx="1657362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HK" dirty="0"/>
              <a:t>MLP Prediction</a:t>
            </a:r>
          </a:p>
        </p:txBody>
      </p:sp>
    </p:spTree>
    <p:extLst>
      <p:ext uri="{BB962C8B-B14F-4D97-AF65-F5344CB8AC3E}">
        <p14:creationId xmlns:p14="http://schemas.microsoft.com/office/powerpoint/2010/main" val="202921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C103B-3B14-47FD-B27A-539DF6BF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E36F24-D985-4F27-9CED-5D97D86B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IV. </a:t>
            </a:r>
            <a:r>
              <a:rPr lang="en-HK" dirty="0" err="1"/>
              <a:t>Lưu</a:t>
            </a:r>
            <a:r>
              <a:rPr lang="en-HK" dirty="0"/>
              <a:t> </a:t>
            </a:r>
            <a:r>
              <a:rPr lang="en-HK" dirty="0" err="1"/>
              <a:t>trữ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endParaRPr lang="en-HK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698B9FD-F764-4999-BF1C-D261C230A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3" y="1805253"/>
            <a:ext cx="7040880" cy="4376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687D7-E69C-4372-A5AB-52A4DF720C86}"/>
              </a:ext>
            </a:extLst>
          </p:cNvPr>
          <p:cNvSpPr txBox="1"/>
          <p:nvPr/>
        </p:nvSpPr>
        <p:spPr>
          <a:xfrm>
            <a:off x="95139" y="974256"/>
            <a:ext cx="9160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Nhóm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trữ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cụm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HDFS,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namenode</a:t>
            </a:r>
            <a:r>
              <a:rPr lang="en-HK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+ 2 </a:t>
            </a:r>
            <a:r>
              <a:rPr lang="en-HK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datanode</a:t>
            </a:r>
            <a:endParaRPr lang="en-HK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47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58327D-F3CD-41C7-B596-0B748DD9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F844CE-CB25-4F73-83D3-BBD098CF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VIII. Bài toán </a:t>
            </a:r>
            <a:r>
              <a:rPr lang="en-HK" dirty="0" err="1"/>
              <a:t>hệ</a:t>
            </a:r>
            <a:r>
              <a:rPr lang="en-HK" dirty="0"/>
              <a:t> </a:t>
            </a:r>
            <a:r>
              <a:rPr lang="en-HK" dirty="0" err="1"/>
              <a:t>gợi</a:t>
            </a:r>
            <a:r>
              <a:rPr lang="en-HK" dirty="0"/>
              <a:t> ý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EABAC8-487B-487C-BB87-29B2D9405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</p:spPr>
        <p:txBody>
          <a:bodyPr/>
          <a:lstStyle/>
          <a:p>
            <a:pPr marL="0" indent="0">
              <a:buNone/>
            </a:pPr>
            <a:r>
              <a:rPr lang="en-HK" dirty="0"/>
              <a:t>Case Study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7B0EC-305D-4B48-B923-ED128AFAA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619"/>
            <a:ext cx="9144000" cy="2060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F7029-66F0-414E-A9D4-7C91F630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822"/>
            <a:ext cx="7386320" cy="2052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22E2F7-9672-4E3E-A560-81FFCFF73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320" y="4351460"/>
            <a:ext cx="1757681" cy="2060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60FD50-E9E2-4337-833B-E78BE1B5662A}"/>
              </a:ext>
            </a:extLst>
          </p:cNvPr>
          <p:cNvSpPr txBox="1"/>
          <p:nvPr/>
        </p:nvSpPr>
        <p:spPr>
          <a:xfrm>
            <a:off x="0" y="3894024"/>
            <a:ext cx="1657362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HK" dirty="0"/>
              <a:t>NMF Prediction</a:t>
            </a:r>
          </a:p>
        </p:txBody>
      </p:sp>
    </p:spTree>
    <p:extLst>
      <p:ext uri="{BB962C8B-B14F-4D97-AF65-F5344CB8AC3E}">
        <p14:creationId xmlns:p14="http://schemas.microsoft.com/office/powerpoint/2010/main" val="3984536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FED115-DFA4-4E16-84C2-2B6E9C61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723BAD-FF1F-4E30-8EA3-562B0A00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IX. </a:t>
            </a:r>
            <a:r>
              <a:rPr lang="en-HK" dirty="0" err="1"/>
              <a:t>Tham</a:t>
            </a:r>
            <a:r>
              <a:rPr lang="en-HK" dirty="0"/>
              <a:t> </a:t>
            </a:r>
            <a:r>
              <a:rPr lang="en-HK" dirty="0" err="1"/>
              <a:t>khảo</a:t>
            </a:r>
            <a:endParaRPr lang="en-H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9B81E-74B4-434A-BDBA-1256AD1744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Roboto" panose="02000000000000000000" pitchFamily="2" charset="0"/>
              </a:rPr>
              <a:t>He, X., Liao, L., Zhang, H., </a:t>
            </a:r>
            <a:r>
              <a:rPr lang="en-US" sz="2200" b="0" i="0" dirty="0" err="1">
                <a:effectLst/>
                <a:latin typeface="Roboto" panose="02000000000000000000" pitchFamily="2" charset="0"/>
              </a:rPr>
              <a:t>Nie</a:t>
            </a:r>
            <a:r>
              <a:rPr lang="en-US" sz="2200" b="0" i="0" dirty="0">
                <a:effectLst/>
                <a:latin typeface="Roboto" panose="02000000000000000000" pitchFamily="2" charset="0"/>
              </a:rPr>
              <a:t>, L., Hu, X., &amp; Chua, T. (2017). Neural Collaborative Filtering. </a:t>
            </a:r>
            <a:r>
              <a:rPr lang="en-US" sz="2200" b="0" i="1" dirty="0">
                <a:effectLst/>
                <a:latin typeface="Roboto" panose="02000000000000000000" pitchFamily="2" charset="0"/>
              </a:rPr>
              <a:t>Proceedings of the 26th International Conference on World Wide Web</a:t>
            </a:r>
            <a:r>
              <a:rPr lang="en-US" sz="2200" b="0" i="0" dirty="0">
                <a:effectLst/>
                <a:latin typeface="Roboto" panose="02000000000000000000" pitchFamily="2" charset="0"/>
              </a:rPr>
              <a:t>. [1]</a:t>
            </a:r>
          </a:p>
          <a:p>
            <a:r>
              <a:rPr lang="en-US" sz="2200" b="0" i="0" dirty="0">
                <a:effectLst/>
                <a:latin typeface="Roboto" panose="02000000000000000000" pitchFamily="2" charset="0"/>
              </a:rPr>
              <a:t>Tran, Q., Tran, L., Hai, L.C., Linh, N.V., &amp; Than, K. (2021). From Implicit to Explicit feedback: A deep neural network for modeling sequential </a:t>
            </a:r>
            <a:r>
              <a:rPr lang="en-US" sz="2200" b="0" i="0" dirty="0" err="1">
                <a:effectLst/>
                <a:latin typeface="Roboto" panose="02000000000000000000" pitchFamily="2" charset="0"/>
              </a:rPr>
              <a:t>behaviours</a:t>
            </a:r>
            <a:r>
              <a:rPr lang="en-US" sz="2200" b="0" i="0" dirty="0">
                <a:effectLst/>
                <a:latin typeface="Roboto" panose="02000000000000000000" pitchFamily="2" charset="0"/>
              </a:rPr>
              <a:t> and long-short term preferences of online users. </a:t>
            </a:r>
            <a:r>
              <a:rPr lang="en-US" sz="2200" b="0" i="1" dirty="0" err="1">
                <a:effectLst/>
                <a:latin typeface="Roboto" panose="02000000000000000000" pitchFamily="2" charset="0"/>
              </a:rPr>
              <a:t>ArXiv</a:t>
            </a:r>
            <a:r>
              <a:rPr lang="en-US" sz="2200" b="0" i="1" dirty="0">
                <a:effectLst/>
                <a:latin typeface="Roboto" panose="02000000000000000000" pitchFamily="2" charset="0"/>
              </a:rPr>
              <a:t>, abs/2107.12325</a:t>
            </a:r>
            <a:r>
              <a:rPr lang="en-US" sz="2200" b="0" i="0" dirty="0">
                <a:effectLst/>
                <a:latin typeface="Roboto" panose="02000000000000000000" pitchFamily="2" charset="0"/>
              </a:rPr>
              <a:t>. [2]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Vu, T., Nguyen, D.Q., Nguyen, D.Q., </a:t>
            </a:r>
            <a:r>
              <a:rPr lang="en-US" sz="2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Dras</a:t>
            </a: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, M., &amp; Johnson, M. (2018). </a:t>
            </a:r>
            <a:r>
              <a:rPr lang="en-US" sz="2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VnCoreNLP</a:t>
            </a: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 A Vietnamese Natural Language Processing Toolkit. </a:t>
            </a:r>
            <a:r>
              <a:rPr lang="en-US" sz="2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ArXiv</a:t>
            </a: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abs/1801.01331</a:t>
            </a: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 [3]</a:t>
            </a:r>
            <a:endParaRPr lang="en-HK" sz="2200" dirty="0"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https://github.com/yihong-chen/neural-collaborative-filtering</a:t>
            </a: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[4]</a:t>
            </a:r>
            <a:endParaRPr lang="en-HK" sz="2200" dirty="0"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HK" sz="2400" dirty="0"/>
          </a:p>
        </p:txBody>
      </p:sp>
    </p:spTree>
    <p:extLst>
      <p:ext uri="{BB962C8B-B14F-4D97-AF65-F5344CB8AC3E}">
        <p14:creationId xmlns:p14="http://schemas.microsoft.com/office/powerpoint/2010/main" val="1295504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C103B-3B14-47FD-B27A-539DF6BF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E36F24-D985-4F27-9CED-5D97D86B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IV. </a:t>
            </a:r>
            <a:r>
              <a:rPr lang="en-HK" dirty="0" err="1"/>
              <a:t>Lưu</a:t>
            </a:r>
            <a:r>
              <a:rPr lang="en-HK" dirty="0"/>
              <a:t> </a:t>
            </a:r>
            <a:r>
              <a:rPr lang="en-HK" dirty="0" err="1"/>
              <a:t>trữ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endParaRPr lang="en-HK" dirty="0"/>
          </a:p>
        </p:txBody>
      </p: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BAA8FD9-6680-4563-84D1-082BDBA21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361"/>
            <a:ext cx="9144000" cy="46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C103B-3B14-47FD-B27A-539DF6BF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E36F24-D985-4F27-9CED-5D97D86B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IV. </a:t>
            </a:r>
            <a:r>
              <a:rPr lang="en-HK" dirty="0" err="1"/>
              <a:t>Lưu</a:t>
            </a:r>
            <a:r>
              <a:rPr lang="en-HK" dirty="0"/>
              <a:t> </a:t>
            </a:r>
            <a:r>
              <a:rPr lang="en-HK" dirty="0" err="1"/>
              <a:t>trữ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endParaRPr lang="en-HK" dirty="0"/>
          </a:p>
        </p:txBody>
      </p: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4BB3936-2F16-4CE2-838A-10793239A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040"/>
            <a:ext cx="9144000" cy="37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4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C103B-3B14-47FD-B27A-539DF6BF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E36F24-D985-4F27-9CED-5D97D86B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IV. </a:t>
            </a:r>
            <a:r>
              <a:rPr lang="en-HK" dirty="0" err="1"/>
              <a:t>Lưu</a:t>
            </a:r>
            <a:r>
              <a:rPr lang="en-HK" dirty="0"/>
              <a:t> </a:t>
            </a:r>
            <a:r>
              <a:rPr lang="en-HK" dirty="0" err="1"/>
              <a:t>trữ</a:t>
            </a:r>
            <a:r>
              <a:rPr lang="en-HK" dirty="0"/>
              <a:t> </a:t>
            </a:r>
            <a:r>
              <a:rPr lang="en-HK" dirty="0" err="1"/>
              <a:t>dữ</a:t>
            </a:r>
            <a:r>
              <a:rPr lang="en-HK" dirty="0"/>
              <a:t> </a:t>
            </a:r>
            <a:r>
              <a:rPr lang="en-HK" dirty="0" err="1"/>
              <a:t>liệu</a:t>
            </a:r>
            <a:endParaRPr lang="en-HK" dirty="0"/>
          </a:p>
        </p:txBody>
      </p:sp>
      <p:pic>
        <p:nvPicPr>
          <p:cNvPr id="4" name="Picture 3" descr="Graphical user interface, text, application, table, email&#10;&#10;Description automatically generated">
            <a:extLst>
              <a:ext uri="{FF2B5EF4-FFF2-40B4-BE49-F238E27FC236}">
                <a16:creationId xmlns:a16="http://schemas.microsoft.com/office/drawing/2014/main" id="{99B34BCD-9684-4422-B6FE-D1AD1910F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898"/>
            <a:ext cx="9144000" cy="32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71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02DDB1602E1F418973D7514106350D" ma:contentTypeVersion="10" ma:contentTypeDescription="Create a new document." ma:contentTypeScope="" ma:versionID="51f67406a8996d85774d50f22c858f32">
  <xsd:schema xmlns:xsd="http://www.w3.org/2001/XMLSchema" xmlns:xs="http://www.w3.org/2001/XMLSchema" xmlns:p="http://schemas.microsoft.com/office/2006/metadata/properties" xmlns:ns2="7b943c93-b938-48de-825e-fb1653b6f1c7" xmlns:ns3="7d6b43c1-d31c-445d-bdf9-3473889ab938" targetNamespace="http://schemas.microsoft.com/office/2006/metadata/properties" ma:root="true" ma:fieldsID="83951c889baf59ecbe9cd9b398d280b2" ns2:_="" ns3:_="">
    <xsd:import namespace="7b943c93-b938-48de-825e-fb1653b6f1c7"/>
    <xsd:import namespace="7d6b43c1-d31c-445d-bdf9-3473889ab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43c93-b938-48de-825e-fb1653b6f1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b43c1-d31c-445d-bdf9-3473889ab93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d6b43c1-d31c-445d-bdf9-3473889ab938">
      <UserInfo>
        <DisplayName>Software Engineering Members</DisplayName>
        <AccountId>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99AB139-A82A-4F19-803B-0DD7C1FA73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8D6FE8-D404-4C30-A42E-2D7E62C1FD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943c93-b938-48de-825e-fb1653b6f1c7"/>
    <ds:schemaRef ds:uri="7d6b43c1-d31c-445d-bdf9-3473889ab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5313FF-9697-4460-ADC1-0F3999BD81DE}">
  <ds:schemaRefs>
    <ds:schemaRef ds:uri="http://schemas.microsoft.com/office/2006/metadata/properties"/>
    <ds:schemaRef ds:uri="http://schemas.microsoft.com/office/infopath/2007/PartnerControls"/>
    <ds:schemaRef ds:uri="7d6b43c1-d31c-445d-bdf9-3473889ab93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</TotalTime>
  <Words>3052</Words>
  <Application>Microsoft Office PowerPoint</Application>
  <PresentationFormat>On-screen Show (4:3)</PresentationFormat>
  <Paragraphs>370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Cambria Math</vt:lpstr>
      <vt:lpstr>Courier New</vt:lpstr>
      <vt:lpstr>Lato</vt:lpstr>
      <vt:lpstr>Roboto</vt:lpstr>
      <vt:lpstr>Wingdings</vt:lpstr>
      <vt:lpstr>Office Theme</vt:lpstr>
      <vt:lpstr>PowerPoint Presentation</vt:lpstr>
      <vt:lpstr>PowerPoint Presentation</vt:lpstr>
      <vt:lpstr>I. Đặt vấn đề </vt:lpstr>
      <vt:lpstr>II. Các bước thực hiện</vt:lpstr>
      <vt:lpstr>III. Thu thập dữ liệu</vt:lpstr>
      <vt:lpstr>IV. Lưu trữ dữ liệu</vt:lpstr>
      <vt:lpstr>IV. Lưu trữ dữ liệu</vt:lpstr>
      <vt:lpstr>IV. Lưu trữ dữ liệu</vt:lpstr>
      <vt:lpstr>IV. Lưu trữ dữ liệu</vt:lpstr>
      <vt:lpstr>V. Làm sạch và tiền xử lý</vt:lpstr>
      <vt:lpstr>VI. Phân tích &amp; Trực quan hoá dữ liệu</vt:lpstr>
      <vt:lpstr>VI. Phân tích &amp; Trực quan hoá dữ liệu</vt:lpstr>
      <vt:lpstr>VI. Phân tích &amp; Trực quan hoá dữ liệu</vt:lpstr>
      <vt:lpstr>VI. Phân tích &amp; Trực quan hoá dữ liệu</vt:lpstr>
      <vt:lpstr>VI. Phân tích &amp; Trực quan hoá dữ liệu</vt:lpstr>
      <vt:lpstr>VI. Phân tích &amp; Trực quan hoá dữ liệu</vt:lpstr>
      <vt:lpstr>VI. Phân tích &amp; Trực quan hoá dữ liệu</vt:lpstr>
      <vt:lpstr>VI. Phân tích &amp; Trực quan hoá dữ liệu</vt:lpstr>
      <vt:lpstr>VII. Bài toán dự đoán lượt mua sản phẩm</vt:lpstr>
      <vt:lpstr>VII. Bài toán dự đoán lượt mua sản phẩm</vt:lpstr>
      <vt:lpstr>VII. Bài toán dự đoán lượt mua sản phẩm</vt:lpstr>
      <vt:lpstr>VII. Bài toán dự đoán lượt mua sản phẩm</vt:lpstr>
      <vt:lpstr>VII. Bài toán dự đoán lượt mua sản phẩm</vt:lpstr>
      <vt:lpstr>VII. Bài toán dự đoán lượt mua sản phẩm</vt:lpstr>
      <vt:lpstr>VIII. Bài toán dự đoán rating</vt:lpstr>
      <vt:lpstr>VIII. Bài toán dự đoán rating</vt:lpstr>
      <vt:lpstr>VIII. Bài toán dự đoán rating</vt:lpstr>
      <vt:lpstr>VIII. Bài toán dự đoán rating</vt:lpstr>
      <vt:lpstr>VIII. Bài toán dự đoán rating</vt:lpstr>
      <vt:lpstr>VIII. Bài toán dự đoán rating</vt:lpstr>
      <vt:lpstr>VIII. Bài toán dự đoán rating</vt:lpstr>
      <vt:lpstr>VIII. Bài toán dự đoán rating</vt:lpstr>
      <vt:lpstr>VIII. Bài toán dự đoán rating</vt:lpstr>
      <vt:lpstr>VIII. Bài toán dự đoán rating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VIII. Bài toán hệ gợi ý</vt:lpstr>
      <vt:lpstr>IX.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LE DAI THANG 20194166</cp:lastModifiedBy>
  <cp:revision>103</cp:revision>
  <dcterms:created xsi:type="dcterms:W3CDTF">2021-05-28T04:32:29Z</dcterms:created>
  <dcterms:modified xsi:type="dcterms:W3CDTF">2022-01-17T06:25:42Z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0x0101001702DDB1602E1F418973D7514106350D</vt:lpwstr>
  </property>
</Properties>
</file>